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58" r:id="rId3"/>
    <p:sldId id="259" r:id="rId4"/>
    <p:sldId id="313" r:id="rId5"/>
    <p:sldId id="265" r:id="rId6"/>
    <p:sldId id="270" r:id="rId7"/>
    <p:sldId id="272" r:id="rId8"/>
    <p:sldId id="285" r:id="rId9"/>
    <p:sldId id="273" r:id="rId10"/>
    <p:sldId id="276" r:id="rId11"/>
    <p:sldId id="277" r:id="rId12"/>
    <p:sldId id="286" r:id="rId13"/>
    <p:sldId id="279" r:id="rId14"/>
    <p:sldId id="281" r:id="rId15"/>
    <p:sldId id="282" r:id="rId16"/>
    <p:sldId id="283" r:id="rId17"/>
    <p:sldId id="287" r:id="rId18"/>
    <p:sldId id="288" r:id="rId19"/>
    <p:sldId id="289" r:id="rId20"/>
    <p:sldId id="314" r:id="rId21"/>
    <p:sldId id="284" r:id="rId22"/>
    <p:sldId id="293" r:id="rId23"/>
    <p:sldId id="294" r:id="rId24"/>
    <p:sldId id="295" r:id="rId25"/>
    <p:sldId id="296" r:id="rId26"/>
    <p:sldId id="297" r:id="rId27"/>
    <p:sldId id="29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150860"/>
    <a:srgbClr val="1C1573"/>
    <a:srgbClr val="283E84"/>
    <a:srgbClr val="211D71"/>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6305" autoAdjust="0"/>
  </p:normalViewPr>
  <p:slideViewPr>
    <p:cSldViewPr>
      <p:cViewPr varScale="1">
        <p:scale>
          <a:sx n="59" d="100"/>
          <a:sy n="59" d="100"/>
        </p:scale>
        <p:origin x="940" y="5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gif>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3A259-FD54-0B37-0F26-671033710D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359F490-B780-421E-BE1C-CA8FD68105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9585A6-C8A9-D7D9-F157-370199784BC4}"/>
              </a:ext>
            </a:extLst>
          </p:cNvPr>
          <p:cNvSpPr>
            <a:spLocks noGrp="1"/>
          </p:cNvSpPr>
          <p:nvPr>
            <p:ph type="dt" sz="half" idx="10"/>
          </p:nvPr>
        </p:nvSpPr>
        <p:spPr/>
        <p:txBody>
          <a:bodyPr/>
          <a:lstStyle/>
          <a:p>
            <a:fld id="{35371394-504B-4FCE-B801-99DAE1E7240F}" type="datetimeFigureOut">
              <a:rPr lang="en-IN" smtClean="0"/>
              <a:t>24-08-2023</a:t>
            </a:fld>
            <a:endParaRPr lang="en-IN"/>
          </a:p>
        </p:txBody>
      </p:sp>
      <p:sp>
        <p:nvSpPr>
          <p:cNvPr id="5" name="Footer Placeholder 4">
            <a:extLst>
              <a:ext uri="{FF2B5EF4-FFF2-40B4-BE49-F238E27FC236}">
                <a16:creationId xmlns:a16="http://schemas.microsoft.com/office/drawing/2014/main" id="{C7BD9958-9FA8-60BA-0621-8625B8EBB6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664DD9-7967-55E8-0EC5-C978A4E53DE8}"/>
              </a:ext>
            </a:extLst>
          </p:cNvPr>
          <p:cNvSpPr>
            <a:spLocks noGrp="1"/>
          </p:cNvSpPr>
          <p:nvPr>
            <p:ph type="sldNum" sz="quarter" idx="12"/>
          </p:nvPr>
        </p:nvSpPr>
        <p:spPr/>
        <p:txBody>
          <a:bodyPr/>
          <a:lstStyle/>
          <a:p>
            <a:fld id="{FACBED99-A47D-43E5-B1B7-C1F5A72F3835}" type="slidenum">
              <a:rPr lang="en-IN" smtClean="0"/>
              <a:t>‹#›</a:t>
            </a:fld>
            <a:endParaRPr lang="en-IN"/>
          </a:p>
        </p:txBody>
      </p:sp>
    </p:spTree>
    <p:extLst>
      <p:ext uri="{BB962C8B-B14F-4D97-AF65-F5344CB8AC3E}">
        <p14:creationId xmlns:p14="http://schemas.microsoft.com/office/powerpoint/2010/main" val="12053098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 id="214748374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gif"/><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indiafoss.net/" TargetMode="External"/><Relationship Id="rId2" Type="http://schemas.openxmlformats.org/officeDocument/2006/relationships/hyperlink" Target="https://commons.wikimedia.org/wiki/File:Opensource.svg" TargetMode="Externa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What is Open Source?</a:t>
            </a:r>
          </a:p>
        </p:txBody>
      </p:sp>
      <p:sp>
        <p:nvSpPr>
          <p:cNvPr id="3" name="Subtitle 2">
            <a:extLst>
              <a:ext uri="{FF2B5EF4-FFF2-40B4-BE49-F238E27FC236}">
                <a16:creationId xmlns:a16="http://schemas.microsoft.com/office/drawing/2014/main" id="{EF90EA87-FDD5-630D-79D6-960E169B416C}"/>
              </a:ext>
            </a:extLst>
          </p:cNvPr>
          <p:cNvSpPr>
            <a:spLocks noGrp="1"/>
          </p:cNvSpPr>
          <p:nvPr>
            <p:ph type="subTitle" idx="1"/>
          </p:nvPr>
        </p:nvSpPr>
        <p:spPr/>
        <p:txBody>
          <a:bodyPr/>
          <a:lstStyle/>
          <a:p>
            <a:endParaRPr lang="en-IN"/>
          </a:p>
        </p:txBody>
      </p:sp>
      <p:sp>
        <p:nvSpPr>
          <p:cNvPr id="8" name="Text Placeholder 7">
            <a:extLst>
              <a:ext uri="{FF2B5EF4-FFF2-40B4-BE49-F238E27FC236}">
                <a16:creationId xmlns:a16="http://schemas.microsoft.com/office/drawing/2014/main" id="{54B02155-0F6B-5800-8EBD-B011EBB2C85A}"/>
              </a:ext>
            </a:extLst>
          </p:cNvPr>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What is Proprietary Software?</a:t>
            </a:r>
          </a:p>
        </p:txBody>
      </p:sp>
      <p:sp>
        <p:nvSpPr>
          <p:cNvPr id="3" name="Text Placeholder 2"/>
          <p:cNvSpPr>
            <a:spLocks noGrp="1"/>
          </p:cNvSpPr>
          <p:nvPr>
            <p:ph type="body" sz="quarter" idx="13"/>
          </p:nvPr>
        </p:nvSpPr>
        <p:spPr>
          <a:xfrm>
            <a:off x="857739" y="1600201"/>
            <a:ext cx="10160000" cy="4343399"/>
          </a:xfrm>
        </p:spPr>
        <p:txBody>
          <a:bodyPr>
            <a:normAutofit/>
          </a:bodyPr>
          <a:lstStyle/>
          <a:p>
            <a:pPr>
              <a:lnSpc>
                <a:spcPct val="150000"/>
              </a:lnSpc>
            </a:pPr>
            <a:r>
              <a:rPr lang="en-IN" dirty="0"/>
              <a:t>Proprietary software, also known as </a:t>
            </a:r>
            <a:r>
              <a:rPr lang="en-IN" dirty="0">
                <a:solidFill>
                  <a:srgbClr val="C00000"/>
                </a:solidFill>
              </a:rPr>
              <a:t>protected or restricted </a:t>
            </a:r>
            <a:r>
              <a:rPr lang="en-IN" dirty="0"/>
              <a:t>software</a:t>
            </a:r>
          </a:p>
          <a:p>
            <a:pPr>
              <a:lnSpc>
                <a:spcPct val="150000"/>
              </a:lnSpc>
            </a:pPr>
            <a:r>
              <a:rPr lang="en-IN" dirty="0"/>
              <a:t>Usually owned by an organization or a group of people.</a:t>
            </a:r>
          </a:p>
          <a:p>
            <a:pPr>
              <a:lnSpc>
                <a:spcPct val="150000"/>
              </a:lnSpc>
            </a:pPr>
            <a:endParaRPr lang="en-IN" dirty="0"/>
          </a:p>
          <a:p>
            <a:pPr>
              <a:lnSpc>
                <a:spcPct val="150000"/>
              </a:lnSpc>
            </a:pPr>
            <a:r>
              <a:rPr lang="en-IN" dirty="0"/>
              <a:t>In order to use a proprietary software, end users must accept a license</a:t>
            </a:r>
          </a:p>
          <a:p>
            <a:pPr>
              <a:lnSpc>
                <a:spcPct val="150000"/>
              </a:lnSpc>
            </a:pPr>
            <a:r>
              <a:rPr lang="en-IN" dirty="0"/>
              <a:t>Such licenses restrict the right of the user, in any of the following manner:</a:t>
            </a:r>
          </a:p>
          <a:p>
            <a:pPr lvl="1">
              <a:lnSpc>
                <a:spcPct val="150000"/>
              </a:lnSpc>
            </a:pPr>
            <a:r>
              <a:rPr lang="en-IN" dirty="0"/>
              <a:t>Restricted right of re-distribution</a:t>
            </a:r>
          </a:p>
          <a:p>
            <a:pPr lvl="1">
              <a:lnSpc>
                <a:spcPct val="150000"/>
              </a:lnSpc>
            </a:pPr>
            <a:r>
              <a:rPr lang="en-IN" dirty="0"/>
              <a:t>Restrictions on reconstructing source code</a:t>
            </a:r>
          </a:p>
          <a:p>
            <a:pPr lvl="1">
              <a:lnSpc>
                <a:spcPct val="150000"/>
              </a:lnSpc>
            </a:pPr>
            <a:r>
              <a:rPr lang="en-IN" dirty="0"/>
              <a:t>Restricted ways in which the product can be used or embedded within another product</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124636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What is Proprietary Software?</a:t>
            </a:r>
          </a:p>
        </p:txBody>
      </p:sp>
      <p:sp>
        <p:nvSpPr>
          <p:cNvPr id="3" name="Text Placeholder 2"/>
          <p:cNvSpPr>
            <a:spLocks noGrp="1"/>
          </p:cNvSpPr>
          <p:nvPr>
            <p:ph type="body" sz="quarter" idx="13"/>
          </p:nvPr>
        </p:nvSpPr>
        <p:spPr>
          <a:xfrm>
            <a:off x="857739" y="1600201"/>
            <a:ext cx="10160000" cy="3124199"/>
          </a:xfrm>
        </p:spPr>
        <p:txBody>
          <a:bodyPr>
            <a:normAutofit/>
          </a:bodyPr>
          <a:lstStyle/>
          <a:p>
            <a:pPr marL="0" indent="0">
              <a:lnSpc>
                <a:spcPct val="150000"/>
              </a:lnSpc>
              <a:buNone/>
            </a:pPr>
            <a:r>
              <a:rPr lang="en-IN" sz="1400" dirty="0"/>
              <a:t>From Wikipedia </a:t>
            </a:r>
          </a:p>
          <a:p>
            <a:pPr marL="0" indent="0">
              <a:lnSpc>
                <a:spcPct val="150000"/>
              </a:lnSpc>
              <a:buNone/>
            </a:pPr>
            <a:r>
              <a:rPr lang="en-IN" sz="1400" dirty="0"/>
              <a:t>(https://en.wikipedia.org/wiki/Proprietary_software):</a:t>
            </a:r>
          </a:p>
          <a:p>
            <a:pPr>
              <a:lnSpc>
                <a:spcPct val="150000"/>
              </a:lnSpc>
            </a:pPr>
            <a:r>
              <a:rPr lang="en-IN" dirty="0"/>
              <a:t>Proprietary software, also known as </a:t>
            </a:r>
            <a:r>
              <a:rPr lang="en-IN" dirty="0">
                <a:solidFill>
                  <a:srgbClr val="C00000"/>
                </a:solidFill>
              </a:rPr>
              <a:t>non-free software</a:t>
            </a:r>
            <a:r>
              <a:rPr lang="en-IN" dirty="0"/>
              <a:t>, or </a:t>
            </a:r>
            <a:r>
              <a:rPr lang="en-IN" dirty="0">
                <a:solidFill>
                  <a:srgbClr val="C00000"/>
                </a:solidFill>
              </a:rPr>
              <a:t>closed-source software</a:t>
            </a:r>
            <a:r>
              <a:rPr lang="en-IN" dirty="0"/>
              <a:t>, is computer software for which the software's publisher or the owner retains intellectual property rights — usually copyright of the source code, and also sometimes patent rights.</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873789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Examples of Proprietary Software</a:t>
            </a:r>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1807387473"/>
              </p:ext>
            </p:extLst>
          </p:nvPr>
        </p:nvGraphicFramePr>
        <p:xfrm>
          <a:off x="685800" y="1538288"/>
          <a:ext cx="10439400" cy="3606800"/>
        </p:xfrm>
        <a:graphic>
          <a:graphicData uri="http://schemas.openxmlformats.org/drawingml/2006/table">
            <a:tbl>
              <a:tblPr firstRow="1" bandRow="1">
                <a:tableStyleId>{5C22544A-7EE6-4342-B048-85BDC9FD1C3A}</a:tableStyleId>
              </a:tblPr>
              <a:tblGrid>
                <a:gridCol w="4428836">
                  <a:extLst>
                    <a:ext uri="{9D8B030D-6E8A-4147-A177-3AD203B41FA5}">
                      <a16:colId xmlns:a16="http://schemas.microsoft.com/office/drawing/2014/main" val="3371480328"/>
                    </a:ext>
                  </a:extLst>
                </a:gridCol>
                <a:gridCol w="6010564">
                  <a:extLst>
                    <a:ext uri="{9D8B030D-6E8A-4147-A177-3AD203B41FA5}">
                      <a16:colId xmlns:a16="http://schemas.microsoft.com/office/drawing/2014/main" val="1736751011"/>
                    </a:ext>
                  </a:extLst>
                </a:gridCol>
              </a:tblGrid>
              <a:tr h="370840">
                <a:tc>
                  <a:txBody>
                    <a:bodyPr/>
                    <a:lstStyle/>
                    <a:p>
                      <a:r>
                        <a:rPr lang="en-IN" sz="1800" b="1" kern="1200" dirty="0">
                          <a:solidFill>
                            <a:schemeClr val="lt1"/>
                          </a:solidFill>
                          <a:latin typeface="+mn-lt"/>
                          <a:ea typeface="+mn-ea"/>
                          <a:cs typeface="+mn-cs"/>
                        </a:rPr>
                        <a:t>Categories of Software</a:t>
                      </a:r>
                    </a:p>
                  </a:txBody>
                  <a:tcPr/>
                </a:tc>
                <a:tc>
                  <a:txBody>
                    <a:bodyPr/>
                    <a:lstStyle/>
                    <a:p>
                      <a:r>
                        <a:rPr lang="en-IN" dirty="0"/>
                        <a:t>Proprietary Software</a:t>
                      </a:r>
                    </a:p>
                  </a:txBody>
                  <a:tcPr/>
                </a:tc>
                <a:extLst>
                  <a:ext uri="{0D108BD9-81ED-4DB2-BD59-A6C34878D82A}">
                    <a16:rowId xmlns:a16="http://schemas.microsoft.com/office/drawing/2014/main" val="391968007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Programming Languages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rPr>
                        <a:t>MATLAB, VBScript</a:t>
                      </a:r>
                    </a:p>
                  </a:txBody>
                  <a:tcPr/>
                </a:tc>
                <a:extLst>
                  <a:ext uri="{0D108BD9-81ED-4DB2-BD59-A6C34878D82A}">
                    <a16:rowId xmlns:a16="http://schemas.microsoft.com/office/drawing/2014/main" val="873854210"/>
                  </a:ext>
                </a:extLst>
              </a:tr>
              <a:tr h="370840">
                <a:tc>
                  <a:txBody>
                    <a:bodyPr/>
                    <a:lstStyle/>
                    <a:p>
                      <a:r>
                        <a:rPr lang="en-IN" dirty="0">
                          <a:solidFill>
                            <a:srgbClr val="000099"/>
                          </a:solidFill>
                        </a:rPr>
                        <a:t>Presentation Software</a:t>
                      </a:r>
                    </a:p>
                  </a:txBody>
                  <a:tcPr/>
                </a:tc>
                <a:tc>
                  <a:txBody>
                    <a:bodyPr/>
                    <a:lstStyle/>
                    <a:p>
                      <a:r>
                        <a:rPr lang="en-IN" dirty="0">
                          <a:solidFill>
                            <a:schemeClr val="tx1"/>
                          </a:solidFill>
                        </a:rPr>
                        <a:t>MS-Office</a:t>
                      </a:r>
                    </a:p>
                  </a:txBody>
                  <a:tcPr/>
                </a:tc>
                <a:extLst>
                  <a:ext uri="{0D108BD9-81ED-4DB2-BD59-A6C34878D82A}">
                    <a16:rowId xmlns:a16="http://schemas.microsoft.com/office/drawing/2014/main" val="2272667579"/>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Content Management System</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Adobe Experience Manager, </a:t>
                      </a:r>
                      <a:r>
                        <a:rPr lang="en-IN" dirty="0" err="1"/>
                        <a:t>Kentico</a:t>
                      </a:r>
                      <a:r>
                        <a:rPr lang="en-IN" dirty="0"/>
                        <a:t>, </a:t>
                      </a:r>
                      <a:r>
                        <a:rPr lang="en-IN" dirty="0" err="1"/>
                        <a:t>SiteCore</a:t>
                      </a:r>
                      <a:endParaRPr lang="en-IN" dirty="0">
                        <a:solidFill>
                          <a:schemeClr val="tx1"/>
                        </a:solidFill>
                      </a:endParaRPr>
                    </a:p>
                  </a:txBody>
                  <a:tcPr/>
                </a:tc>
                <a:extLst>
                  <a:ext uri="{0D108BD9-81ED-4DB2-BD59-A6C34878D82A}">
                    <a16:rowId xmlns:a16="http://schemas.microsoft.com/office/drawing/2014/main" val="30551553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Operating Systems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rPr>
                        <a:t>Windows, </a:t>
                      </a:r>
                      <a:r>
                        <a:rPr lang="en-IN" dirty="0"/>
                        <a:t>Mac OS, Apple iOS Mobile Operating System</a:t>
                      </a:r>
                      <a:endParaRPr lang="en-IN" dirty="0">
                        <a:solidFill>
                          <a:schemeClr val="tx1"/>
                        </a:solidFill>
                      </a:endParaRPr>
                    </a:p>
                  </a:txBody>
                  <a:tcPr/>
                </a:tc>
                <a:extLst>
                  <a:ext uri="{0D108BD9-81ED-4DB2-BD59-A6C34878D82A}">
                    <a16:rowId xmlns:a16="http://schemas.microsoft.com/office/drawing/2014/main" val="1128005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Databases</a:t>
                      </a:r>
                    </a:p>
                  </a:txBody>
                  <a:tcPr/>
                </a:tc>
                <a:tc>
                  <a:txBody>
                    <a:bodyPr/>
                    <a:lstStyle/>
                    <a:p>
                      <a:r>
                        <a:rPr lang="en-IN" dirty="0">
                          <a:solidFill>
                            <a:schemeClr val="tx1"/>
                          </a:solidFill>
                        </a:rPr>
                        <a:t>Oracle, DB2, Microsoft SQL Server, Informix Dynamic Server, SQL Anywhere</a:t>
                      </a:r>
                    </a:p>
                  </a:txBody>
                  <a:tcPr/>
                </a:tc>
                <a:extLst>
                  <a:ext uri="{0D108BD9-81ED-4DB2-BD59-A6C34878D82A}">
                    <a16:rowId xmlns:a16="http://schemas.microsoft.com/office/drawing/2014/main" val="356843024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Web Browsers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t>Apple Safari Browser, Internet Explorer</a:t>
                      </a:r>
                      <a:endParaRPr lang="en-IN" dirty="0">
                        <a:solidFill>
                          <a:schemeClr val="tx1"/>
                        </a:solidFill>
                      </a:endParaRPr>
                    </a:p>
                  </a:txBody>
                  <a:tcPr/>
                </a:tc>
                <a:extLst>
                  <a:ext uri="{0D108BD9-81ED-4DB2-BD59-A6C34878D82A}">
                    <a16:rowId xmlns:a16="http://schemas.microsoft.com/office/drawing/2014/main" val="209021645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Source code management/Version control</a:t>
                      </a:r>
                    </a:p>
                  </a:txBody>
                  <a:tcPr/>
                </a:tc>
                <a:tc>
                  <a:txBody>
                    <a:bodyPr/>
                    <a:lstStyle/>
                    <a:p>
                      <a:r>
                        <a:rPr lang="en-IN" dirty="0" err="1">
                          <a:solidFill>
                            <a:schemeClr val="tx1"/>
                          </a:solidFill>
                        </a:rPr>
                        <a:t>PerForce</a:t>
                      </a:r>
                      <a:r>
                        <a:rPr lang="en-IN" dirty="0">
                          <a:solidFill>
                            <a:schemeClr val="tx1"/>
                          </a:solidFill>
                        </a:rPr>
                        <a:t>, Microsoft Team Foundation Server</a:t>
                      </a:r>
                    </a:p>
                  </a:txBody>
                  <a:tcPr/>
                </a:tc>
                <a:extLst>
                  <a:ext uri="{0D108BD9-81ED-4DB2-BD59-A6C34878D82A}">
                    <a16:rowId xmlns:a16="http://schemas.microsoft.com/office/drawing/2014/main" val="55065579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Application Servers</a:t>
                      </a:r>
                    </a:p>
                  </a:txBody>
                  <a:tcPr/>
                </a:tc>
                <a:tc>
                  <a:txBody>
                    <a:bodyPr/>
                    <a:lstStyle/>
                    <a:p>
                      <a:r>
                        <a:rPr lang="en-IN" dirty="0" err="1"/>
                        <a:t>Weblogic</a:t>
                      </a:r>
                      <a:r>
                        <a:rPr lang="en-IN" dirty="0"/>
                        <a:t>, Sybase Enterprise Application Server</a:t>
                      </a:r>
                      <a:endParaRPr lang="en-IN" dirty="0">
                        <a:solidFill>
                          <a:schemeClr val="tx1"/>
                        </a:solidFill>
                      </a:endParaRPr>
                    </a:p>
                  </a:txBody>
                  <a:tcPr/>
                </a:tc>
                <a:extLst>
                  <a:ext uri="{0D108BD9-81ED-4DB2-BD59-A6C34878D82A}">
                    <a16:rowId xmlns:a16="http://schemas.microsoft.com/office/drawing/2014/main" val="1051002594"/>
                  </a:ext>
                </a:extLst>
              </a:tr>
            </a:tbl>
          </a:graphicData>
        </a:graphic>
      </p:graphicFrame>
    </p:spTree>
    <p:extLst>
      <p:ext uri="{BB962C8B-B14F-4D97-AF65-F5344CB8AC3E}">
        <p14:creationId xmlns:p14="http://schemas.microsoft.com/office/powerpoint/2010/main" val="3730530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More on Proprietary Software</a:t>
            </a:r>
          </a:p>
        </p:txBody>
      </p:sp>
      <p:sp>
        <p:nvSpPr>
          <p:cNvPr id="3" name="Text Placeholder 2"/>
          <p:cNvSpPr>
            <a:spLocks noGrp="1"/>
          </p:cNvSpPr>
          <p:nvPr>
            <p:ph type="body" sz="quarter" idx="13"/>
          </p:nvPr>
        </p:nvSpPr>
        <p:spPr>
          <a:xfrm>
            <a:off x="857739" y="1600201"/>
            <a:ext cx="10160000" cy="4114799"/>
          </a:xfrm>
        </p:spPr>
        <p:txBody>
          <a:bodyPr>
            <a:normAutofit/>
          </a:bodyPr>
          <a:lstStyle/>
          <a:p>
            <a:pPr>
              <a:lnSpc>
                <a:spcPct val="150000"/>
              </a:lnSpc>
            </a:pPr>
            <a:r>
              <a:rPr lang="en-IN" dirty="0"/>
              <a:t>Until recently, proprietary software was the only real model that was used by commercial software.</a:t>
            </a:r>
          </a:p>
          <a:p>
            <a:pPr>
              <a:lnSpc>
                <a:spcPct val="150000"/>
              </a:lnSpc>
            </a:pPr>
            <a:r>
              <a:rPr lang="en-IN" dirty="0"/>
              <a:t>In proprietary software, the source code is only available with the owner organization</a:t>
            </a:r>
          </a:p>
          <a:p>
            <a:pPr>
              <a:lnSpc>
                <a:spcPct val="150000"/>
              </a:lnSpc>
            </a:pPr>
            <a:r>
              <a:rPr lang="en-IN" dirty="0"/>
              <a:t>Some trusted partners may be given rights to use the same – under the jurisdiction of the non-disclosure agreement (NDA). For example:</a:t>
            </a:r>
          </a:p>
          <a:p>
            <a:pPr lvl="1">
              <a:lnSpc>
                <a:spcPct val="150000"/>
              </a:lnSpc>
            </a:pPr>
            <a:r>
              <a:rPr lang="en-IN" dirty="0"/>
              <a:t>Amazon shares its API with trusted partners </a:t>
            </a:r>
          </a:p>
          <a:p>
            <a:pPr lvl="1">
              <a:lnSpc>
                <a:spcPct val="150000"/>
              </a:lnSpc>
            </a:pPr>
            <a:r>
              <a:rPr lang="en-IN" dirty="0"/>
              <a:t>vs. Google API available for all </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145460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Principles of Open Source Software</a:t>
            </a:r>
          </a:p>
        </p:txBody>
      </p:sp>
      <p:sp>
        <p:nvSpPr>
          <p:cNvPr id="3" name="Text Placeholder 2"/>
          <p:cNvSpPr>
            <a:spLocks noGrp="1"/>
          </p:cNvSpPr>
          <p:nvPr>
            <p:ph type="body" sz="quarter" idx="13"/>
          </p:nvPr>
        </p:nvSpPr>
        <p:spPr>
          <a:xfrm>
            <a:off x="857739" y="1600201"/>
            <a:ext cx="10160000" cy="3809999"/>
          </a:xfrm>
        </p:spPr>
        <p:txBody>
          <a:bodyPr/>
          <a:lstStyle/>
          <a:p>
            <a:pPr>
              <a:lnSpc>
                <a:spcPct val="150000"/>
              </a:lnSpc>
            </a:pPr>
            <a:r>
              <a:rPr lang="en-IN" dirty="0">
                <a:solidFill>
                  <a:srgbClr val="C00000"/>
                </a:solidFill>
              </a:rPr>
              <a:t>Openness</a:t>
            </a:r>
            <a:r>
              <a:rPr lang="en-IN" dirty="0"/>
              <a:t>: Publishing the design and source code of a software to public – with intent that</a:t>
            </a:r>
          </a:p>
          <a:p>
            <a:pPr lvl="1">
              <a:lnSpc>
                <a:spcPct val="150000"/>
              </a:lnSpc>
            </a:pPr>
            <a:r>
              <a:rPr lang="en-IN" dirty="0"/>
              <a:t>Openly fixed or contributed to</a:t>
            </a:r>
          </a:p>
          <a:p>
            <a:pPr lvl="1">
              <a:lnSpc>
                <a:spcPct val="150000"/>
              </a:lnSpc>
            </a:pPr>
            <a:r>
              <a:rPr lang="en-IN"/>
              <a:t>Openly scrutinised / criticized</a:t>
            </a:r>
          </a:p>
          <a:p>
            <a:pPr lvl="1">
              <a:lnSpc>
                <a:spcPct val="150000"/>
              </a:lnSpc>
            </a:pPr>
            <a:r>
              <a:rPr lang="en-IN"/>
              <a:t>Open </a:t>
            </a:r>
            <a:r>
              <a:rPr lang="en-IN" dirty="0"/>
              <a:t>feedback obtained</a:t>
            </a:r>
          </a:p>
          <a:p>
            <a:pPr lvl="1">
              <a:lnSpc>
                <a:spcPct val="150000"/>
              </a:lnSpc>
            </a:pPr>
            <a:r>
              <a:rPr lang="en-IN" dirty="0"/>
              <a:t>Analysed for bugs or defects</a:t>
            </a:r>
          </a:p>
          <a:p>
            <a:pPr lvl="1">
              <a:lnSpc>
                <a:spcPct val="150000"/>
              </a:lnSpc>
            </a:pPr>
            <a:r>
              <a:rPr lang="en-IN" dirty="0"/>
              <a:t>Analysed for quality</a:t>
            </a:r>
          </a:p>
          <a:p>
            <a:pPr lvl="1">
              <a:lnSpc>
                <a:spcPct val="150000"/>
              </a:lnSpc>
            </a:pPr>
            <a:endParaRPr lang="en-IN" dirty="0"/>
          </a:p>
          <a:p>
            <a:pPr>
              <a:lnSpc>
                <a:spcPct val="150000"/>
              </a:lnSpc>
            </a:pPr>
            <a:endParaRPr lang="en-IN" dirty="0"/>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119837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Principles of Open Source Software</a:t>
            </a:r>
          </a:p>
        </p:txBody>
      </p:sp>
      <p:sp>
        <p:nvSpPr>
          <p:cNvPr id="3" name="Text Placeholder 2"/>
          <p:cNvSpPr>
            <a:spLocks noGrp="1"/>
          </p:cNvSpPr>
          <p:nvPr>
            <p:ph type="body" sz="quarter" idx="13"/>
          </p:nvPr>
        </p:nvSpPr>
        <p:spPr>
          <a:xfrm>
            <a:off x="838200" y="1538288"/>
            <a:ext cx="10160000" cy="4176711"/>
          </a:xfrm>
        </p:spPr>
        <p:txBody>
          <a:bodyPr>
            <a:normAutofit/>
          </a:bodyPr>
          <a:lstStyle/>
          <a:p>
            <a:pPr>
              <a:lnSpc>
                <a:spcPct val="150000"/>
              </a:lnSpc>
            </a:pPr>
            <a:r>
              <a:rPr lang="en-IN" dirty="0">
                <a:solidFill>
                  <a:srgbClr val="C00000"/>
                </a:solidFill>
              </a:rPr>
              <a:t>Transparency</a:t>
            </a:r>
            <a:r>
              <a:rPr lang="en-IN" dirty="0"/>
              <a:t>: ability of the community to see the current progress and future plans</a:t>
            </a:r>
          </a:p>
          <a:p>
            <a:pPr lvl="1">
              <a:lnSpc>
                <a:spcPct val="150000"/>
              </a:lnSpc>
            </a:pPr>
            <a:r>
              <a:rPr lang="en-IN" dirty="0"/>
              <a:t>Project roadmap is made available to the community</a:t>
            </a:r>
          </a:p>
          <a:p>
            <a:pPr lvl="1">
              <a:lnSpc>
                <a:spcPct val="150000"/>
              </a:lnSpc>
            </a:pPr>
            <a:r>
              <a:rPr lang="en-IN" dirty="0"/>
              <a:t>A defect tracking system is put in place – for reporting and reviewing defects</a:t>
            </a:r>
          </a:p>
          <a:p>
            <a:pPr lvl="1">
              <a:lnSpc>
                <a:spcPct val="150000"/>
              </a:lnSpc>
            </a:pPr>
            <a:r>
              <a:rPr lang="en-IN" dirty="0"/>
              <a:t>Publish design documents</a:t>
            </a:r>
          </a:p>
          <a:p>
            <a:pPr>
              <a:lnSpc>
                <a:spcPct val="150000"/>
              </a:lnSpc>
            </a:pPr>
            <a:endParaRPr lang="en-IN" dirty="0"/>
          </a:p>
          <a:p>
            <a:pPr>
              <a:lnSpc>
                <a:spcPct val="150000"/>
              </a:lnSpc>
            </a:pPr>
            <a:r>
              <a:rPr lang="en-IN" dirty="0">
                <a:solidFill>
                  <a:srgbClr val="C00000"/>
                </a:solidFill>
              </a:rPr>
              <a:t>Transparency and Openness are not same</a:t>
            </a:r>
          </a:p>
          <a:p>
            <a:pPr>
              <a:lnSpc>
                <a:spcPct val="150000"/>
              </a:lnSpc>
            </a:pPr>
            <a:r>
              <a:rPr lang="en-IN" dirty="0"/>
              <a:t>Transparency – same as a glass door – you allow an outsider to view what’s happening inside</a:t>
            </a:r>
          </a:p>
          <a:p>
            <a:pPr>
              <a:lnSpc>
                <a:spcPct val="150000"/>
              </a:lnSpc>
            </a:pPr>
            <a:r>
              <a:rPr lang="en-IN" dirty="0"/>
              <a:t>Openness – you allow the outsider to enter inside and contribute</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032280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Principles of Open Source Software</a:t>
            </a:r>
          </a:p>
        </p:txBody>
      </p:sp>
      <p:sp>
        <p:nvSpPr>
          <p:cNvPr id="3" name="Text Placeholder 2"/>
          <p:cNvSpPr>
            <a:spLocks noGrp="1"/>
          </p:cNvSpPr>
          <p:nvPr>
            <p:ph type="body" sz="quarter" idx="13"/>
          </p:nvPr>
        </p:nvSpPr>
        <p:spPr>
          <a:xfrm>
            <a:off x="857739" y="1600201"/>
            <a:ext cx="10160000" cy="4190999"/>
          </a:xfrm>
        </p:spPr>
        <p:txBody>
          <a:bodyPr>
            <a:normAutofit/>
          </a:bodyPr>
          <a:lstStyle/>
          <a:p>
            <a:pPr>
              <a:lnSpc>
                <a:spcPct val="150000"/>
              </a:lnSpc>
            </a:pPr>
            <a:r>
              <a:rPr lang="en-IN" dirty="0">
                <a:solidFill>
                  <a:srgbClr val="C00000"/>
                </a:solidFill>
              </a:rPr>
              <a:t>Early and Often</a:t>
            </a:r>
          </a:p>
          <a:p>
            <a:pPr lvl="1">
              <a:lnSpc>
                <a:spcPct val="150000"/>
              </a:lnSpc>
            </a:pPr>
            <a:r>
              <a:rPr lang="en-IN" dirty="0"/>
              <a:t>Any changes proposed or made by any one are made public immediately</a:t>
            </a:r>
          </a:p>
          <a:p>
            <a:pPr lvl="1">
              <a:lnSpc>
                <a:spcPct val="150000"/>
              </a:lnSpc>
            </a:pPr>
            <a:r>
              <a:rPr lang="en-IN" dirty="0"/>
              <a:t>Contributions are expected to occur early – resolving errors early in development lifecycle</a:t>
            </a:r>
          </a:p>
          <a:p>
            <a:pPr lvl="1">
              <a:lnSpc>
                <a:spcPct val="150000"/>
              </a:lnSpc>
            </a:pPr>
            <a:r>
              <a:rPr lang="en-IN" dirty="0"/>
              <a:t>Contributions are expected to occur often – changes shared with others immediately / regularly</a:t>
            </a:r>
          </a:p>
          <a:p>
            <a:pPr>
              <a:lnSpc>
                <a:spcPct val="150000"/>
              </a:lnSpc>
            </a:pPr>
            <a:endParaRPr lang="en-IN" dirty="0"/>
          </a:p>
          <a:p>
            <a:pPr>
              <a:lnSpc>
                <a:spcPct val="150000"/>
              </a:lnSpc>
            </a:pPr>
            <a:r>
              <a:rPr lang="en-IN" dirty="0">
                <a:solidFill>
                  <a:srgbClr val="C00000"/>
                </a:solidFill>
              </a:rPr>
              <a:t>Expectation of Community</a:t>
            </a:r>
          </a:p>
          <a:p>
            <a:pPr lvl="1">
              <a:lnSpc>
                <a:spcPct val="150000"/>
              </a:lnSpc>
            </a:pPr>
            <a:r>
              <a:rPr lang="en-IN" dirty="0"/>
              <a:t>Participants in an Open Source project have expectations of a community – to be formed – that works together – to contribute to the development of the project</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331375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Advantages of OSS</a:t>
            </a:r>
          </a:p>
        </p:txBody>
      </p:sp>
      <p:sp>
        <p:nvSpPr>
          <p:cNvPr id="3" name="Text Placeholder 2"/>
          <p:cNvSpPr>
            <a:spLocks noGrp="1"/>
          </p:cNvSpPr>
          <p:nvPr>
            <p:ph type="body" sz="quarter" idx="13"/>
          </p:nvPr>
        </p:nvSpPr>
        <p:spPr>
          <a:xfrm>
            <a:off x="857739" y="1600201"/>
            <a:ext cx="10160000" cy="3581399"/>
          </a:xfrm>
        </p:spPr>
        <p:txBody>
          <a:bodyPr/>
          <a:lstStyle/>
          <a:p>
            <a:pPr>
              <a:lnSpc>
                <a:spcPct val="150000"/>
              </a:lnSpc>
            </a:pPr>
            <a:r>
              <a:rPr lang="en-IN" dirty="0">
                <a:solidFill>
                  <a:srgbClr val="C00000"/>
                </a:solidFill>
              </a:rPr>
              <a:t>Low cost: </a:t>
            </a:r>
            <a:r>
              <a:rPr lang="en-IN" dirty="0"/>
              <a:t>OSS usually does not require a licensing fee, hence free of cost</a:t>
            </a:r>
          </a:p>
          <a:p>
            <a:pPr>
              <a:lnSpc>
                <a:spcPct val="150000"/>
              </a:lnSpc>
            </a:pPr>
            <a:r>
              <a:rPr lang="en-IN" dirty="0">
                <a:solidFill>
                  <a:srgbClr val="C00000"/>
                </a:solidFill>
              </a:rPr>
              <a:t>Flexible: </a:t>
            </a:r>
            <a:r>
              <a:rPr lang="en-IN" dirty="0"/>
              <a:t>Can be modified by anyone and tailored to suit specific business needs</a:t>
            </a:r>
          </a:p>
          <a:p>
            <a:pPr>
              <a:lnSpc>
                <a:spcPct val="150000"/>
              </a:lnSpc>
            </a:pPr>
            <a:r>
              <a:rPr lang="en-IN" dirty="0">
                <a:solidFill>
                  <a:srgbClr val="C00000"/>
                </a:solidFill>
              </a:rPr>
              <a:t>Quality and Reliability: </a:t>
            </a:r>
            <a:r>
              <a:rPr lang="en-IN" dirty="0"/>
              <a:t>One needs to identify and select an OSS that suits your business needs and is of good quality. Usually, a mature OSS is generally viewed to be of good quality and considered to be more reliable</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688716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Advantages of OSS</a:t>
            </a:r>
          </a:p>
        </p:txBody>
      </p:sp>
      <p:sp>
        <p:nvSpPr>
          <p:cNvPr id="3" name="Text Placeholder 2"/>
          <p:cNvSpPr>
            <a:spLocks noGrp="1"/>
          </p:cNvSpPr>
          <p:nvPr>
            <p:ph type="body" sz="quarter" idx="13"/>
          </p:nvPr>
        </p:nvSpPr>
        <p:spPr>
          <a:xfrm>
            <a:off x="857739" y="1600201"/>
            <a:ext cx="10160000" cy="4190999"/>
          </a:xfrm>
        </p:spPr>
        <p:txBody>
          <a:bodyPr/>
          <a:lstStyle/>
          <a:p>
            <a:pPr>
              <a:lnSpc>
                <a:spcPct val="150000"/>
              </a:lnSpc>
            </a:pPr>
            <a:r>
              <a:rPr lang="en-IN" dirty="0">
                <a:solidFill>
                  <a:srgbClr val="C00000"/>
                </a:solidFill>
              </a:rPr>
              <a:t>Vendor independence: </a:t>
            </a:r>
            <a:r>
              <a:rPr lang="en-IN" dirty="0"/>
              <a:t>In case of use of proprietary software, there is usually a contract with a specific vendor (involving high costs, restricted usage). This is overcome in OSS</a:t>
            </a:r>
          </a:p>
          <a:p>
            <a:pPr>
              <a:lnSpc>
                <a:spcPct val="150000"/>
              </a:lnSpc>
            </a:pPr>
            <a:endParaRPr lang="en-IN" dirty="0"/>
          </a:p>
          <a:p>
            <a:pPr>
              <a:lnSpc>
                <a:spcPct val="150000"/>
              </a:lnSpc>
            </a:pPr>
            <a:r>
              <a:rPr lang="en-IN" dirty="0">
                <a:solidFill>
                  <a:srgbClr val="C00000"/>
                </a:solidFill>
              </a:rPr>
              <a:t>Availability of External Support Services: </a:t>
            </a:r>
            <a:r>
              <a:rPr lang="en-IN" dirty="0"/>
              <a:t>External technical support services by vendors are available for quite a few of the OSS. For example: </a:t>
            </a:r>
          </a:p>
          <a:p>
            <a:pPr lvl="1">
              <a:lnSpc>
                <a:spcPct val="150000"/>
              </a:lnSpc>
            </a:pPr>
            <a:r>
              <a:rPr lang="en-IN" dirty="0"/>
              <a:t>Red Hat (now owned by IBM) provides support for many OSS</a:t>
            </a:r>
          </a:p>
          <a:p>
            <a:pPr lvl="1">
              <a:lnSpc>
                <a:spcPct val="150000"/>
              </a:lnSpc>
            </a:pPr>
            <a:r>
              <a:rPr lang="en-IN" dirty="0"/>
              <a:t>MySQL support provided by the parent company MySQL AB – now owned by Oracle</a:t>
            </a:r>
          </a:p>
          <a:p>
            <a:pPr lvl="1">
              <a:lnSpc>
                <a:spcPct val="150000"/>
              </a:lnSpc>
            </a:pPr>
            <a:r>
              <a:rPr lang="en-IN" dirty="0"/>
              <a:t>Several open source products have active online community support</a:t>
            </a:r>
          </a:p>
          <a:p>
            <a:pPr lvl="1">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919024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Disadvantages of OSS</a:t>
            </a:r>
          </a:p>
        </p:txBody>
      </p:sp>
      <p:sp>
        <p:nvSpPr>
          <p:cNvPr id="3" name="Text Placeholder 2"/>
          <p:cNvSpPr>
            <a:spLocks noGrp="1"/>
          </p:cNvSpPr>
          <p:nvPr>
            <p:ph type="body" sz="quarter" idx="13"/>
          </p:nvPr>
        </p:nvSpPr>
        <p:spPr>
          <a:xfrm>
            <a:off x="857739" y="1600201"/>
            <a:ext cx="10160000" cy="4724399"/>
          </a:xfrm>
        </p:spPr>
        <p:txBody>
          <a:bodyPr>
            <a:normAutofit/>
          </a:bodyPr>
          <a:lstStyle/>
          <a:p>
            <a:pPr>
              <a:lnSpc>
                <a:spcPct val="150000"/>
              </a:lnSpc>
            </a:pPr>
            <a:r>
              <a:rPr lang="en-IN" dirty="0">
                <a:solidFill>
                  <a:srgbClr val="C00000"/>
                </a:solidFill>
              </a:rPr>
              <a:t>Lack of personalized support services: </a:t>
            </a:r>
            <a:r>
              <a:rPr lang="en-IN" dirty="0"/>
              <a:t>Unlike proprietary software, OSS products or packages do not come with personalized support facility over phone or e-mail</a:t>
            </a:r>
          </a:p>
          <a:p>
            <a:pPr lvl="1">
              <a:lnSpc>
                <a:spcPct val="150000"/>
              </a:lnSpc>
            </a:pPr>
            <a:r>
              <a:rPr lang="en-IN" dirty="0"/>
              <a:t>However, for some mature OSS, there might be some commercial service providers that may provide support services</a:t>
            </a:r>
          </a:p>
          <a:p>
            <a:pPr>
              <a:lnSpc>
                <a:spcPct val="150000"/>
              </a:lnSpc>
            </a:pPr>
            <a:r>
              <a:rPr lang="en-IN" dirty="0">
                <a:solidFill>
                  <a:srgbClr val="C00000"/>
                </a:solidFill>
              </a:rPr>
              <a:t>Limited choices of OSS products</a:t>
            </a:r>
          </a:p>
          <a:p>
            <a:pPr>
              <a:lnSpc>
                <a:spcPct val="150000"/>
              </a:lnSpc>
            </a:pPr>
            <a:r>
              <a:rPr lang="en-IN" dirty="0">
                <a:solidFill>
                  <a:srgbClr val="C00000"/>
                </a:solidFill>
              </a:rPr>
              <a:t>Continuous Change: </a:t>
            </a:r>
            <a:r>
              <a:rPr lang="en-IN" dirty="0"/>
              <a:t>Continuous changes are made to open source software – difficult to get a compatible, and bug-free version at a particular time</a:t>
            </a:r>
          </a:p>
          <a:p>
            <a:pPr>
              <a:lnSpc>
                <a:spcPct val="150000"/>
              </a:lnSpc>
            </a:pPr>
            <a:r>
              <a:rPr lang="en-IN" dirty="0">
                <a:solidFill>
                  <a:srgbClr val="C00000"/>
                </a:solidFill>
              </a:rPr>
              <a:t>No warranty: </a:t>
            </a:r>
            <a:r>
              <a:rPr lang="en-IN" dirty="0"/>
              <a:t>No warranty support is provided along with OSS since it is not owned by a single company.</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2632774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48B8E-64D4-7B75-A647-81C027BD8BFE}"/>
              </a:ext>
            </a:extLst>
          </p:cNvPr>
          <p:cNvSpPr>
            <a:spLocks noGrp="1"/>
          </p:cNvSpPr>
          <p:nvPr>
            <p:ph type="title"/>
          </p:nvPr>
        </p:nvSpPr>
        <p:spPr/>
        <p:txBody>
          <a:bodyPr/>
          <a:lstStyle/>
          <a:p>
            <a:r>
              <a:rPr lang="en-IN" dirty="0"/>
              <a:t>Free Software [ Free, Free Free!!!!]</a:t>
            </a:r>
          </a:p>
        </p:txBody>
      </p:sp>
      <p:pic>
        <p:nvPicPr>
          <p:cNvPr id="1026" name="Picture 2" descr="Free Stuff Did You Say Free Stuff GIF - Free Stuff Did You Say Free Stuff Free GIFs">
            <a:extLst>
              <a:ext uri="{FF2B5EF4-FFF2-40B4-BE49-F238E27FC236}">
                <a16:creationId xmlns:a16="http://schemas.microsoft.com/office/drawing/2014/main" id="{A09E7923-75C8-DFD1-82CB-CF5FBF261C8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45760" y="1690688"/>
            <a:ext cx="6522720" cy="427730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D3C263F-B965-2A3C-181D-21BEC0BD4999}"/>
              </a:ext>
            </a:extLst>
          </p:cNvPr>
          <p:cNvPicPr>
            <a:picLocks noChangeAspect="1"/>
          </p:cNvPicPr>
          <p:nvPr/>
        </p:nvPicPr>
        <p:blipFill>
          <a:blip r:embed="rId3"/>
          <a:stretch>
            <a:fillRect/>
          </a:stretch>
        </p:blipFill>
        <p:spPr>
          <a:xfrm>
            <a:off x="692785" y="1690688"/>
            <a:ext cx="4752975" cy="4277308"/>
          </a:xfrm>
          <a:prstGeom prst="rect">
            <a:avLst/>
          </a:prstGeom>
        </p:spPr>
      </p:pic>
    </p:spTree>
    <p:extLst>
      <p:ext uri="{BB962C8B-B14F-4D97-AF65-F5344CB8AC3E}">
        <p14:creationId xmlns:p14="http://schemas.microsoft.com/office/powerpoint/2010/main" val="3078994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Is Open Source Software actually free?</a:t>
            </a:r>
          </a:p>
        </p:txBody>
      </p:sp>
      <p:sp>
        <p:nvSpPr>
          <p:cNvPr id="3" name="Text Placeholder 2"/>
          <p:cNvSpPr>
            <a:spLocks noGrp="1"/>
          </p:cNvSpPr>
          <p:nvPr>
            <p:ph type="body" sz="quarter" idx="13"/>
          </p:nvPr>
        </p:nvSpPr>
        <p:spPr>
          <a:xfrm>
            <a:off x="857739" y="1600201"/>
            <a:ext cx="10160000" cy="4343399"/>
          </a:xfrm>
        </p:spPr>
        <p:txBody>
          <a:bodyPr>
            <a:normAutofit/>
          </a:bodyPr>
          <a:lstStyle/>
          <a:p>
            <a:pPr>
              <a:lnSpc>
                <a:spcPct val="150000"/>
              </a:lnSpc>
            </a:pPr>
            <a:r>
              <a:rPr lang="en-IN" dirty="0"/>
              <a:t>Although OSS is usually free there are some hidden costs associated with it:</a:t>
            </a:r>
          </a:p>
          <a:p>
            <a:pPr>
              <a:lnSpc>
                <a:spcPct val="150000"/>
              </a:lnSpc>
            </a:pPr>
            <a:r>
              <a:rPr lang="en-IN" dirty="0">
                <a:solidFill>
                  <a:srgbClr val="C00000"/>
                </a:solidFill>
              </a:rPr>
              <a:t>Total Cost of Ownership</a:t>
            </a:r>
            <a:r>
              <a:rPr lang="en-IN" dirty="0"/>
              <a:t> (TCO) – which involves:</a:t>
            </a:r>
          </a:p>
          <a:p>
            <a:pPr lvl="1">
              <a:lnSpc>
                <a:spcPct val="150000"/>
              </a:lnSpc>
            </a:pPr>
            <a:r>
              <a:rPr lang="en-IN" dirty="0"/>
              <a:t>cost associated with adopting and managing the software in your organization</a:t>
            </a:r>
          </a:p>
          <a:p>
            <a:pPr lvl="1">
              <a:lnSpc>
                <a:spcPct val="150000"/>
              </a:lnSpc>
            </a:pPr>
            <a:r>
              <a:rPr lang="en-IN" dirty="0"/>
              <a:t>cost of additional services or products required (e.g. access to software updates, support services)</a:t>
            </a:r>
          </a:p>
          <a:p>
            <a:pPr>
              <a:lnSpc>
                <a:spcPct val="150000"/>
              </a:lnSpc>
            </a:pPr>
            <a:r>
              <a:rPr lang="en-IN" dirty="0">
                <a:solidFill>
                  <a:srgbClr val="C00000"/>
                </a:solidFill>
              </a:rPr>
              <a:t>Switching cost </a:t>
            </a:r>
            <a:r>
              <a:rPr lang="en-IN" dirty="0"/>
              <a:t>– which involves</a:t>
            </a:r>
          </a:p>
          <a:p>
            <a:pPr lvl="1">
              <a:lnSpc>
                <a:spcPct val="150000"/>
              </a:lnSpc>
            </a:pPr>
            <a:r>
              <a:rPr lang="en-IN" dirty="0"/>
              <a:t>cost associated with migrating data from the older system to the new ones</a:t>
            </a:r>
          </a:p>
          <a:p>
            <a:pPr lvl="1">
              <a:lnSpc>
                <a:spcPct val="150000"/>
              </a:lnSpc>
            </a:pPr>
            <a:r>
              <a:rPr lang="en-IN" dirty="0"/>
              <a:t>training cost – through internal resources or from a third-party</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9316963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Is Open Source Software actually free?</a:t>
            </a:r>
          </a:p>
        </p:txBody>
      </p:sp>
      <p:sp>
        <p:nvSpPr>
          <p:cNvPr id="3" name="Text Placeholder 2"/>
          <p:cNvSpPr>
            <a:spLocks noGrp="1"/>
          </p:cNvSpPr>
          <p:nvPr>
            <p:ph type="body" sz="quarter" idx="13"/>
          </p:nvPr>
        </p:nvSpPr>
        <p:spPr>
          <a:xfrm>
            <a:off x="857739" y="1600201"/>
            <a:ext cx="10160000" cy="4343399"/>
          </a:xfrm>
        </p:spPr>
        <p:txBody>
          <a:bodyPr>
            <a:normAutofit/>
          </a:bodyPr>
          <a:lstStyle/>
          <a:p>
            <a:pPr marL="0" indent="0">
              <a:lnSpc>
                <a:spcPct val="150000"/>
              </a:lnSpc>
              <a:buNone/>
            </a:pPr>
            <a:r>
              <a:rPr lang="en-IN" dirty="0"/>
              <a:t>Additional costs of:</a:t>
            </a:r>
          </a:p>
          <a:p>
            <a:pPr>
              <a:lnSpc>
                <a:spcPct val="150000"/>
              </a:lnSpc>
            </a:pPr>
            <a:r>
              <a:rPr lang="en-IN" dirty="0"/>
              <a:t>Evaluating and selecting the most suitable open source software for your organization</a:t>
            </a:r>
          </a:p>
          <a:p>
            <a:pPr>
              <a:lnSpc>
                <a:spcPct val="150000"/>
              </a:lnSpc>
            </a:pPr>
            <a:r>
              <a:rPr lang="en-IN" dirty="0"/>
              <a:t>Integrating the selected open source software into the internal organizational system</a:t>
            </a:r>
          </a:p>
          <a:p>
            <a:pPr>
              <a:lnSpc>
                <a:spcPct val="150000"/>
              </a:lnSpc>
            </a:pPr>
            <a:r>
              <a:rPr lang="en-IN" dirty="0"/>
              <a:t>Fixing any critical defects found</a:t>
            </a:r>
          </a:p>
          <a:p>
            <a:pPr>
              <a:lnSpc>
                <a:spcPct val="150000"/>
              </a:lnSpc>
            </a:pPr>
            <a:r>
              <a:rPr lang="en-IN" dirty="0"/>
              <a:t>Participating in online communities related to the particular software to keep upfront with the latest advances in that software</a:t>
            </a:r>
          </a:p>
          <a:p>
            <a:pPr>
              <a:lnSpc>
                <a:spcPct val="150000"/>
              </a:lnSpc>
            </a:pPr>
            <a:r>
              <a:rPr lang="en-IN" dirty="0"/>
              <a:t>Train users and/ or technical staff </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4217007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4343399"/>
          </a:xfrm>
        </p:spPr>
        <p:txBody>
          <a:bodyPr>
            <a:normAutofit/>
          </a:bodyPr>
          <a:lstStyle/>
          <a:p>
            <a:pPr marL="0" indent="0">
              <a:lnSpc>
                <a:spcPct val="150000"/>
              </a:lnSpc>
              <a:buNone/>
            </a:pPr>
            <a:r>
              <a:rPr lang="en-IN" dirty="0"/>
              <a:t>In the beginning, in 1960s, all software was free</a:t>
            </a:r>
          </a:p>
          <a:p>
            <a:pPr>
              <a:lnSpc>
                <a:spcPct val="150000"/>
              </a:lnSpc>
            </a:pPr>
            <a:r>
              <a:rPr lang="en-IN" dirty="0"/>
              <a:t>computer companies sold computer hardware; these machines came bundled with the software which was provided free of cost. </a:t>
            </a:r>
          </a:p>
          <a:p>
            <a:pPr>
              <a:lnSpc>
                <a:spcPct val="150000"/>
              </a:lnSpc>
            </a:pPr>
            <a:r>
              <a:rPr lang="en-IN" dirty="0"/>
              <a:t>Software was not seen as a product. It was freely shared with the users</a:t>
            </a:r>
          </a:p>
          <a:p>
            <a:pPr>
              <a:lnSpc>
                <a:spcPct val="150000"/>
              </a:lnSpc>
            </a:pPr>
            <a:r>
              <a:rPr lang="en-IN" dirty="0"/>
              <a:t>Software was written in a programming language and it could be easily improved and modified.</a:t>
            </a:r>
          </a:p>
          <a:p>
            <a:pPr>
              <a:lnSpc>
                <a:spcPct val="150000"/>
              </a:lnSpc>
            </a:pPr>
            <a:r>
              <a:rPr lang="en-IN" dirty="0"/>
              <a:t>This was beneficial to the manufacturers since people were able to write / modify software, that made their machines more useful</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4191000" y="6005513"/>
            <a:ext cx="7632848" cy="400110"/>
          </a:xfrm>
          <a:prstGeom prst="rect">
            <a:avLst/>
          </a:prstGeom>
          <a:noFill/>
        </p:spPr>
        <p:txBody>
          <a:bodyPr wrap="square" rtlCol="0">
            <a:spAutoFit/>
          </a:bodyPr>
          <a:lstStyle/>
          <a:p>
            <a:pPr algn="r"/>
            <a:r>
              <a:rPr lang="en-IN" sz="1000" dirty="0"/>
              <a:t>Adapted from: http://eu.conecta.it/paper/brief_history_open_source.html</a:t>
            </a:r>
          </a:p>
          <a:p>
            <a:pPr algn="r"/>
            <a:endParaRPr lang="en-IN" sz="1000" dirty="0"/>
          </a:p>
        </p:txBody>
      </p:sp>
    </p:spTree>
    <p:extLst>
      <p:ext uri="{BB962C8B-B14F-4D97-AF65-F5344CB8AC3E}">
        <p14:creationId xmlns:p14="http://schemas.microsoft.com/office/powerpoint/2010/main" val="41187090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3962399"/>
          </a:xfrm>
        </p:spPr>
        <p:txBody>
          <a:bodyPr>
            <a:normAutofit/>
          </a:bodyPr>
          <a:lstStyle/>
          <a:p>
            <a:pPr>
              <a:lnSpc>
                <a:spcPct val="150000"/>
              </a:lnSpc>
            </a:pPr>
            <a:r>
              <a:rPr lang="en-IN" dirty="0"/>
              <a:t>Later, in the early 1970’s, with the emergence of operating systems and compilers, proprietary software started to dominate the software landscape</a:t>
            </a:r>
          </a:p>
          <a:p>
            <a:pPr lvl="1"/>
            <a:r>
              <a:rPr lang="en-IN" dirty="0"/>
              <a:t>Manufacturers no longer bundled source code with the hardware; software had to be bought separately.</a:t>
            </a:r>
          </a:p>
          <a:p>
            <a:pPr lvl="1"/>
            <a:r>
              <a:rPr lang="en-IN" dirty="0"/>
              <a:t>Companies realized that most users couldn’t or didn’t want to “fix” their own software and</a:t>
            </a:r>
          </a:p>
          <a:p>
            <a:pPr lvl="1"/>
            <a:r>
              <a:rPr lang="en-IN" dirty="0"/>
              <a:t>There was money to be made in leasing or licensing software.</a:t>
            </a:r>
          </a:p>
          <a:p>
            <a:pPr lvl="1"/>
            <a:r>
              <a:rPr lang="en-IN" dirty="0"/>
              <a:t>Legal restrictions were associated with software through copyrights, trademarks, and leasing contracts.</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4191000" y="6005513"/>
            <a:ext cx="7632848" cy="246221"/>
          </a:xfrm>
          <a:prstGeom prst="rect">
            <a:avLst/>
          </a:prstGeom>
          <a:noFill/>
        </p:spPr>
        <p:txBody>
          <a:bodyPr wrap="square" rtlCol="0">
            <a:spAutoFit/>
          </a:bodyPr>
          <a:lstStyle/>
          <a:p>
            <a:pPr algn="r"/>
            <a:r>
              <a:rPr lang="en-IN" sz="1000" dirty="0"/>
              <a:t>Adapted from http://eu.conecta.it/paper/brief_history_open_source.html</a:t>
            </a:r>
          </a:p>
        </p:txBody>
      </p:sp>
    </p:spTree>
    <p:extLst>
      <p:ext uri="{BB962C8B-B14F-4D97-AF65-F5344CB8AC3E}">
        <p14:creationId xmlns:p14="http://schemas.microsoft.com/office/powerpoint/2010/main" val="3596089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4648199"/>
          </a:xfrm>
        </p:spPr>
        <p:txBody>
          <a:bodyPr>
            <a:normAutofit/>
          </a:bodyPr>
          <a:lstStyle/>
          <a:p>
            <a:pPr>
              <a:lnSpc>
                <a:spcPct val="150000"/>
              </a:lnSpc>
            </a:pPr>
            <a:r>
              <a:rPr lang="en-IN" dirty="0"/>
              <a:t>In late 1970 -80s, two groups, both in United States, started with what later came to be known as the </a:t>
            </a:r>
            <a:r>
              <a:rPr lang="en-IN" dirty="0">
                <a:solidFill>
                  <a:srgbClr val="C00000"/>
                </a:solidFill>
              </a:rPr>
              <a:t>Open Source Software movement</a:t>
            </a:r>
            <a:r>
              <a:rPr lang="en-IN" dirty="0"/>
              <a:t>.</a:t>
            </a:r>
          </a:p>
          <a:p>
            <a:pPr>
              <a:lnSpc>
                <a:spcPct val="150000"/>
              </a:lnSpc>
            </a:pPr>
            <a:r>
              <a:rPr lang="en-IN" altLang="en-US" dirty="0"/>
              <a:t>In 1984, </a:t>
            </a:r>
            <a:r>
              <a:rPr lang="en-IN" dirty="0">
                <a:solidFill>
                  <a:srgbClr val="C00000"/>
                </a:solidFill>
              </a:rPr>
              <a:t>in the East Coast, </a:t>
            </a:r>
            <a:r>
              <a:rPr lang="en-IN" dirty="0"/>
              <a:t>Richard</a:t>
            </a:r>
            <a:r>
              <a:rPr lang="en-IN" altLang="en-US" dirty="0"/>
              <a:t> </a:t>
            </a:r>
            <a:r>
              <a:rPr lang="en-IN" dirty="0"/>
              <a:t>Stallman (who formerly worked as a programmer at the MIT AI Lab) launched the GNU Project, which aimed at developing a free operating system.</a:t>
            </a:r>
          </a:p>
          <a:p>
            <a:pPr lvl="1">
              <a:lnSpc>
                <a:spcPct val="150000"/>
              </a:lnSpc>
            </a:pPr>
            <a:r>
              <a:rPr lang="en-IN" altLang="en-US" dirty="0"/>
              <a:t>EMACS editor was also created as a part of this project and is a powerful text editor.</a:t>
            </a:r>
            <a:endParaRPr lang="en-IN" dirty="0"/>
          </a:p>
          <a:p>
            <a:pPr>
              <a:lnSpc>
                <a:spcPct val="150000"/>
              </a:lnSpc>
            </a:pPr>
            <a:r>
              <a:rPr lang="en-IN" dirty="0"/>
              <a:t>Later, in 1985, he created the Free Software Foundation - a non-profit organization – with the aim to eliminate restrictions on redistribution, copying, and modification of software.</a:t>
            </a:r>
          </a:p>
          <a:p>
            <a:pPr>
              <a:lnSpc>
                <a:spcPct val="150000"/>
              </a:lnSpc>
            </a:pPr>
            <a:r>
              <a:rPr lang="en-IN" dirty="0"/>
              <a:t>Later, in 1987, he created the GNU C Compiler (GCC), an open source compiler, in order to encourage open source code contributions.</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4191000" y="6005513"/>
            <a:ext cx="7632848" cy="400110"/>
          </a:xfrm>
          <a:prstGeom prst="rect">
            <a:avLst/>
          </a:prstGeom>
          <a:noFill/>
        </p:spPr>
        <p:txBody>
          <a:bodyPr wrap="square" rtlCol="0">
            <a:spAutoFit/>
          </a:bodyPr>
          <a:lstStyle/>
          <a:p>
            <a:pPr algn="r"/>
            <a:r>
              <a:rPr lang="en-IN" sz="1000" dirty="0"/>
              <a:t>Adapted from http://eu.conecta.it/paper/brief_history_open_source.html</a:t>
            </a:r>
          </a:p>
          <a:p>
            <a:pPr algn="r"/>
            <a:endParaRPr lang="en-IN" sz="1000" dirty="0"/>
          </a:p>
        </p:txBody>
      </p:sp>
    </p:spTree>
    <p:extLst>
      <p:ext uri="{BB962C8B-B14F-4D97-AF65-F5344CB8AC3E}">
        <p14:creationId xmlns:p14="http://schemas.microsoft.com/office/powerpoint/2010/main" val="2997071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4648199"/>
          </a:xfrm>
        </p:spPr>
        <p:txBody>
          <a:bodyPr>
            <a:normAutofit/>
          </a:bodyPr>
          <a:lstStyle/>
          <a:p>
            <a:pPr>
              <a:lnSpc>
                <a:spcPct val="150000"/>
              </a:lnSpc>
            </a:pPr>
            <a:r>
              <a:rPr lang="en-IN" dirty="0"/>
              <a:t>FSF also proposed the GPL or the GNU General Public License </a:t>
            </a:r>
          </a:p>
          <a:p>
            <a:pPr lvl="1">
              <a:lnSpc>
                <a:spcPct val="150000"/>
              </a:lnSpc>
            </a:pPr>
            <a:r>
              <a:rPr lang="en-IN" dirty="0"/>
              <a:t>This license was designed to ensure that the software produced by GNU remain free, </a:t>
            </a:r>
          </a:p>
          <a:p>
            <a:pPr lvl="1">
              <a:lnSpc>
                <a:spcPct val="150000"/>
              </a:lnSpc>
            </a:pPr>
            <a:r>
              <a:rPr lang="en-IN" dirty="0"/>
              <a:t>and to encourage production of more free software</a:t>
            </a:r>
          </a:p>
          <a:p>
            <a:pPr>
              <a:lnSpc>
                <a:spcPct val="150000"/>
              </a:lnSpc>
            </a:pPr>
            <a:endParaRPr lang="en-IN" dirty="0">
              <a:solidFill>
                <a:srgbClr val="C00000"/>
              </a:solidFill>
            </a:endParaRPr>
          </a:p>
          <a:p>
            <a:pPr>
              <a:lnSpc>
                <a:spcPct val="150000"/>
              </a:lnSpc>
            </a:pPr>
            <a:r>
              <a:rPr lang="en-IN" dirty="0">
                <a:solidFill>
                  <a:srgbClr val="C00000"/>
                </a:solidFill>
              </a:rPr>
              <a:t>In the West coast</a:t>
            </a:r>
            <a:r>
              <a:rPr lang="en-IN" dirty="0"/>
              <a:t>, the Computer Science Research Group (CSRG) at the University of California (Berkeley) started to work on improvising the Unix system or the “BSD Unix.</a:t>
            </a:r>
          </a:p>
          <a:p>
            <a:pPr>
              <a:lnSpc>
                <a:spcPct val="150000"/>
              </a:lnSpc>
            </a:pPr>
            <a:r>
              <a:rPr lang="en-IN" dirty="0"/>
              <a:t>With the advent of Internet user group – known as Usenet - several communities started to collaborate and contribute to each other’s work……</a:t>
            </a:r>
          </a:p>
          <a:p>
            <a:pPr>
              <a:lnSpc>
                <a:spcPct val="150000"/>
              </a:lnSpc>
            </a:pPr>
            <a:r>
              <a:rPr lang="en-IN" dirty="0"/>
              <a:t>The </a:t>
            </a:r>
            <a:r>
              <a:rPr lang="en-IN" dirty="0">
                <a:solidFill>
                  <a:srgbClr val="C00000"/>
                </a:solidFill>
              </a:rPr>
              <a:t>Open Source Software Movement </a:t>
            </a:r>
            <a:r>
              <a:rPr lang="en-IN" dirty="0"/>
              <a:t>had started…..</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4191000" y="6005513"/>
            <a:ext cx="7632848" cy="400110"/>
          </a:xfrm>
          <a:prstGeom prst="rect">
            <a:avLst/>
          </a:prstGeom>
          <a:noFill/>
        </p:spPr>
        <p:txBody>
          <a:bodyPr wrap="square" rtlCol="0">
            <a:spAutoFit/>
          </a:bodyPr>
          <a:lstStyle/>
          <a:p>
            <a:pPr algn="r"/>
            <a:r>
              <a:rPr lang="en-IN" sz="1000" dirty="0"/>
              <a:t>Adapted from http://eu.conecta.it/paper/brief_history_open_source.html</a:t>
            </a:r>
          </a:p>
          <a:p>
            <a:pPr algn="r"/>
            <a:endParaRPr lang="en-IN" sz="1000" dirty="0"/>
          </a:p>
        </p:txBody>
      </p:sp>
    </p:spTree>
    <p:extLst>
      <p:ext uri="{BB962C8B-B14F-4D97-AF65-F5344CB8AC3E}">
        <p14:creationId xmlns:p14="http://schemas.microsoft.com/office/powerpoint/2010/main" val="835981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3962399"/>
          </a:xfrm>
        </p:spPr>
        <p:txBody>
          <a:bodyPr>
            <a:normAutofit/>
          </a:bodyPr>
          <a:lstStyle/>
          <a:p>
            <a:pPr>
              <a:lnSpc>
                <a:spcPct val="150000"/>
              </a:lnSpc>
            </a:pPr>
            <a:r>
              <a:rPr lang="en-IN" altLang="en-US" dirty="0"/>
              <a:t>In 1991, Linus Torvalds (a student at the University of Helsinki in Finland), created the Linux® kernel</a:t>
            </a:r>
          </a:p>
          <a:p>
            <a:pPr lvl="1">
              <a:lnSpc>
                <a:spcPct val="150000"/>
              </a:lnSpc>
            </a:pPr>
            <a:r>
              <a:rPr lang="en-IN" altLang="en-US" dirty="0"/>
              <a:t>This was made possible with the help of several volunteer students through Usenet.</a:t>
            </a:r>
          </a:p>
          <a:p>
            <a:pPr>
              <a:lnSpc>
                <a:spcPct val="150000"/>
              </a:lnSpc>
            </a:pPr>
            <a:r>
              <a:rPr lang="en-IN" altLang="en-US" dirty="0"/>
              <a:t>Eventually, the kernel grew with the help of several of developers around the world, and emerged into an open source software. </a:t>
            </a:r>
          </a:p>
          <a:p>
            <a:pPr>
              <a:lnSpc>
                <a:spcPct val="150000"/>
              </a:lnSpc>
            </a:pPr>
            <a:r>
              <a:rPr lang="en-IN" altLang="en-US" dirty="0"/>
              <a:t>Few years later, this was released as a complete open source operating system called the GNU/Linux.</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138081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History of Open Source Software</a:t>
            </a:r>
          </a:p>
        </p:txBody>
      </p:sp>
      <p:sp>
        <p:nvSpPr>
          <p:cNvPr id="3" name="Text Placeholder 2"/>
          <p:cNvSpPr>
            <a:spLocks noGrp="1"/>
          </p:cNvSpPr>
          <p:nvPr>
            <p:ph type="body" sz="quarter" idx="13"/>
          </p:nvPr>
        </p:nvSpPr>
        <p:spPr>
          <a:xfrm>
            <a:off x="857739" y="1600201"/>
            <a:ext cx="10160000" cy="3962399"/>
          </a:xfrm>
        </p:spPr>
        <p:txBody>
          <a:bodyPr>
            <a:normAutofit/>
          </a:bodyPr>
          <a:lstStyle/>
          <a:p>
            <a:pPr>
              <a:lnSpc>
                <a:spcPct val="150000"/>
              </a:lnSpc>
            </a:pPr>
            <a:r>
              <a:rPr lang="en-IN" altLang="en-US" dirty="0"/>
              <a:t>It was in 1994, when the first open source web server was launched – named Apache HTTP server</a:t>
            </a:r>
          </a:p>
          <a:p>
            <a:pPr>
              <a:lnSpc>
                <a:spcPct val="150000"/>
              </a:lnSpc>
            </a:pPr>
            <a:r>
              <a:rPr lang="en-IN" altLang="en-US" dirty="0"/>
              <a:t>It was developed by Robert McCool </a:t>
            </a:r>
          </a:p>
          <a:p>
            <a:pPr>
              <a:lnSpc>
                <a:spcPct val="150000"/>
              </a:lnSpc>
            </a:pPr>
            <a:r>
              <a:rPr lang="en-IN" altLang="en-US" dirty="0"/>
              <a:t>This proved to be an important event in the history of open source movement, since this web server played a significant role in the development of the World Wide Web </a:t>
            </a:r>
          </a:p>
          <a:p>
            <a:pPr>
              <a:lnSpc>
                <a:spcPct val="150000"/>
              </a:lnSpc>
            </a:pPr>
            <a:r>
              <a:rPr lang="en-IN" altLang="en-US" dirty="0"/>
              <a:t>It was the first open source alternative to the Netscape Web server</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191548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EF5DDA-14F5-5D8B-45C3-690962348BAA}"/>
              </a:ext>
            </a:extLst>
          </p:cNvPr>
          <p:cNvSpPr>
            <a:spLocks noGrp="1"/>
          </p:cNvSpPr>
          <p:nvPr>
            <p:ph idx="1"/>
          </p:nvPr>
        </p:nvSpPr>
        <p:spPr>
          <a:xfrm>
            <a:off x="838200" y="0"/>
            <a:ext cx="10515600" cy="10809186"/>
          </a:xfrm>
        </p:spPr>
        <p:txBody>
          <a:bodyPr/>
          <a:lstStyle/>
          <a:p>
            <a:r>
              <a:rPr lang="en-US" b="0" i="0" dirty="0">
                <a:solidFill>
                  <a:srgbClr val="202122"/>
                </a:solidFill>
                <a:effectLst/>
                <a:latin typeface="Arial" panose="020B0604020202020204" pitchFamily="34" charset="0"/>
              </a:rPr>
              <a:t>Legally free to do whatever you want with your copies of a free</a:t>
            </a:r>
            <a:r>
              <a:rPr lang="en-US" b="0" i="0" dirty="0">
                <a:solidFill>
                  <a:srgbClr val="FF0000"/>
                </a:solidFill>
                <a:effectLst/>
                <a:latin typeface="Arial" panose="020B0604020202020204" pitchFamily="34" charset="0"/>
              </a:rPr>
              <a:t>*</a:t>
            </a:r>
            <a:r>
              <a:rPr lang="en-US" b="0" i="0" dirty="0">
                <a:solidFill>
                  <a:srgbClr val="202122"/>
                </a:solidFill>
                <a:effectLst/>
                <a:latin typeface="Arial" panose="020B0604020202020204" pitchFamily="34" charset="0"/>
              </a:rPr>
              <a:t> software (including profiting from them).</a:t>
            </a:r>
          </a:p>
          <a:p>
            <a:endParaRPr lang="en-IN" dirty="0"/>
          </a:p>
        </p:txBody>
      </p:sp>
      <p:pic>
        <p:nvPicPr>
          <p:cNvPr id="2050" name="Picture 2" descr="20 Super Funny Akshay Kumar Meme Templates To Make Your Day">
            <a:extLst>
              <a:ext uri="{FF2B5EF4-FFF2-40B4-BE49-F238E27FC236}">
                <a16:creationId xmlns:a16="http://schemas.microsoft.com/office/drawing/2014/main" id="{1745E84B-5561-16ED-C054-98CC64941C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8081" y="853440"/>
            <a:ext cx="10129520" cy="46634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1586CAE-3BCC-947E-70E6-22F17C1A50F0}"/>
              </a:ext>
            </a:extLst>
          </p:cNvPr>
          <p:cNvSpPr txBox="1"/>
          <p:nvPr/>
        </p:nvSpPr>
        <p:spPr>
          <a:xfrm>
            <a:off x="995680" y="5709920"/>
            <a:ext cx="10358120" cy="369332"/>
          </a:xfrm>
          <a:prstGeom prst="rect">
            <a:avLst/>
          </a:prstGeom>
          <a:noFill/>
        </p:spPr>
        <p:txBody>
          <a:bodyPr wrap="square" rtlCol="0">
            <a:spAutoFit/>
          </a:bodyPr>
          <a:lstStyle/>
          <a:p>
            <a:r>
              <a:rPr lang="en-US" b="0" i="0" dirty="0">
                <a:solidFill>
                  <a:srgbClr val="202122"/>
                </a:solidFill>
                <a:effectLst/>
                <a:latin typeface="Arial" panose="020B0604020202020204" pitchFamily="34" charset="0"/>
              </a:rPr>
              <a:t> </a:t>
            </a:r>
            <a:r>
              <a:rPr lang="en-US" b="0" i="0" dirty="0">
                <a:solidFill>
                  <a:srgbClr val="FF0000"/>
                </a:solidFill>
                <a:effectLst/>
                <a:latin typeface="Arial" panose="020B0604020202020204" pitchFamily="34" charset="0"/>
              </a:rPr>
              <a:t>*</a:t>
            </a:r>
            <a:r>
              <a:rPr lang="en-US" b="0" i="0" dirty="0">
                <a:solidFill>
                  <a:srgbClr val="202122"/>
                </a:solidFill>
                <a:effectLst/>
                <a:latin typeface="Arial" panose="020B0604020202020204" pitchFamily="34" charset="0"/>
              </a:rPr>
              <a:t> : ultimate control over the software:  regardless of how much is paid to obtain the software</a:t>
            </a:r>
            <a:endParaRPr lang="en-IN" dirty="0"/>
          </a:p>
        </p:txBody>
      </p:sp>
    </p:spTree>
    <p:extLst>
      <p:ext uri="{BB962C8B-B14F-4D97-AF65-F5344CB8AC3E}">
        <p14:creationId xmlns:p14="http://schemas.microsoft.com/office/powerpoint/2010/main" val="3114790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643C0A2-9F53-497F-9CC2-15F692501D9C}"/>
              </a:ext>
            </a:extLst>
          </p:cNvPr>
          <p:cNvSpPr>
            <a:spLocks noGrp="1"/>
          </p:cNvSpPr>
          <p:nvPr>
            <p:ph type="sldNum" sz="quarter" idx="12"/>
          </p:nvPr>
        </p:nvSpPr>
        <p:spPr>
          <a:xfrm>
            <a:off x="10930596" y="6446838"/>
            <a:ext cx="617912"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A98EE3D-8CD1-4C3F-BD1C-C98C9596463C}" type="slidenum">
              <a:rPr lang="en-US" smtClean="0"/>
              <a:pPr/>
              <a:t>4</a:t>
            </a:fld>
            <a:endParaRPr lang="en-US" dirty="0"/>
          </a:p>
        </p:txBody>
      </p:sp>
      <p:pic>
        <p:nvPicPr>
          <p:cNvPr id="8" name="Picture 7">
            <a:extLst>
              <a:ext uri="{FF2B5EF4-FFF2-40B4-BE49-F238E27FC236}">
                <a16:creationId xmlns:a16="http://schemas.microsoft.com/office/drawing/2014/main" id="{043CF098-5B74-8BA9-865C-5DCDD43C4D39}"/>
              </a:ext>
            </a:extLst>
          </p:cNvPr>
          <p:cNvPicPr>
            <a:picLocks noChangeAspect="1"/>
          </p:cNvPicPr>
          <p:nvPr/>
        </p:nvPicPr>
        <p:blipFill>
          <a:blip r:embed="rId2"/>
          <a:stretch>
            <a:fillRect/>
          </a:stretch>
        </p:blipFill>
        <p:spPr>
          <a:xfrm>
            <a:off x="335280" y="497840"/>
            <a:ext cx="11633200" cy="5547360"/>
          </a:xfrm>
          <a:prstGeom prst="rect">
            <a:avLst/>
          </a:prstGeom>
        </p:spPr>
      </p:pic>
    </p:spTree>
    <p:extLst>
      <p:ext uri="{BB962C8B-B14F-4D97-AF65-F5344CB8AC3E}">
        <p14:creationId xmlns:p14="http://schemas.microsoft.com/office/powerpoint/2010/main" val="3762083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857739" y="1600201"/>
            <a:ext cx="10160000" cy="4724399"/>
          </a:xfrm>
        </p:spPr>
        <p:txBody>
          <a:bodyPr>
            <a:normAutofit/>
          </a:bodyPr>
          <a:lstStyle/>
          <a:p>
            <a:pPr marL="0" indent="0" algn="ctr">
              <a:buNone/>
            </a:pPr>
            <a:r>
              <a:rPr lang="en-IN" sz="2800" dirty="0"/>
              <a:t>Open -&gt; Collaboration is Open</a:t>
            </a:r>
          </a:p>
          <a:p>
            <a:pPr marL="0" indent="0" algn="ctr">
              <a:buNone/>
            </a:pPr>
            <a:r>
              <a:rPr lang="en-IN" sz="2800" dirty="0"/>
              <a:t>Source - &gt; Source is freely available</a:t>
            </a:r>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r>
              <a:rPr lang="en-IN" sz="2800" dirty="0"/>
              <a:t>Share</a:t>
            </a:r>
          </a:p>
          <a:p>
            <a:pPr marL="0" indent="0" algn="ctr">
              <a:buNone/>
            </a:pPr>
            <a:r>
              <a:rPr lang="en-IN" sz="2800" dirty="0"/>
              <a:t>Adapt</a:t>
            </a:r>
          </a:p>
          <a:p>
            <a:pPr marL="0" indent="0" algn="ctr">
              <a:buNone/>
            </a:pPr>
            <a:r>
              <a:rPr lang="en-IN" sz="2800" dirty="0"/>
              <a:t>Modify</a:t>
            </a:r>
          </a:p>
          <a:p>
            <a:pPr marL="0" indent="0" algn="ctr">
              <a:buNone/>
            </a:pPr>
            <a:r>
              <a:rPr lang="en-IN" sz="2800" dirty="0"/>
              <a:t>Collaborate</a:t>
            </a:r>
          </a:p>
          <a:p>
            <a:pPr marL="0" indent="0" algn="ctr">
              <a:buNone/>
            </a:pPr>
            <a:endParaRPr lang="en-US" sz="2800" dirty="0"/>
          </a:p>
        </p:txBody>
      </p:sp>
      <p:sp>
        <p:nvSpPr>
          <p:cNvPr id="4" name="Text Placeholder 3"/>
          <p:cNvSpPr>
            <a:spLocks noGrp="1"/>
          </p:cNvSpPr>
          <p:nvPr>
            <p:ph type="body" sz="quarter" idx="14"/>
          </p:nvPr>
        </p:nvSpPr>
        <p:spPr>
          <a:xfrm>
            <a:off x="329247" y="1143001"/>
            <a:ext cx="11196956" cy="395287"/>
          </a:xfrm>
        </p:spPr>
        <p:txBody>
          <a:bodyPr/>
          <a:lstStyle/>
          <a:p>
            <a:endParaRPr lang="en-US"/>
          </a:p>
        </p:txBody>
      </p:sp>
      <p:sp>
        <p:nvSpPr>
          <p:cNvPr id="5" name="Title 4"/>
          <p:cNvSpPr>
            <a:spLocks noGrp="1"/>
          </p:cNvSpPr>
          <p:nvPr>
            <p:ph type="title"/>
          </p:nvPr>
        </p:nvSpPr>
        <p:spPr/>
        <p:txBody>
          <a:bodyPr/>
          <a:lstStyle/>
          <a:p>
            <a:r>
              <a:rPr lang="en-US" dirty="0"/>
              <a:t>What is Open Source?</a:t>
            </a:r>
          </a:p>
        </p:txBody>
      </p:sp>
      <p:cxnSp>
        <p:nvCxnSpPr>
          <p:cNvPr id="6" name="Straight Arrow Connector 5"/>
          <p:cNvCxnSpPr/>
          <p:nvPr/>
        </p:nvCxnSpPr>
        <p:spPr>
          <a:xfrm>
            <a:off x="5943600" y="2743200"/>
            <a:ext cx="0" cy="1296144"/>
          </a:xfrm>
          <a:prstGeom prst="straightConnector1">
            <a:avLst/>
          </a:prstGeom>
          <a:ln w="28575">
            <a:solidFill>
              <a:srgbClr val="C0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2033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857739" y="1600201"/>
            <a:ext cx="10160000" cy="4724399"/>
          </a:xfrm>
        </p:spPr>
        <p:txBody>
          <a:bodyPr>
            <a:normAutofit fontScale="25000" lnSpcReduction="20000"/>
          </a:bodyPr>
          <a:lstStyle/>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endParaRPr lang="en-IN" sz="2800" dirty="0"/>
          </a:p>
          <a:p>
            <a:pPr marL="0" indent="0" algn="ctr">
              <a:lnSpc>
                <a:spcPct val="120000"/>
              </a:lnSpc>
              <a:spcBef>
                <a:spcPts val="0"/>
              </a:spcBef>
              <a:buNone/>
            </a:pPr>
            <a:r>
              <a:rPr lang="en-IN" sz="6400" b="1" dirty="0">
                <a:solidFill>
                  <a:srgbClr val="C00000"/>
                </a:solidFill>
              </a:rPr>
              <a:t>Open Source Initiative (OSI) is a public benefit corporation</a:t>
            </a:r>
          </a:p>
          <a:p>
            <a:pPr marL="0" indent="0" algn="ctr">
              <a:lnSpc>
                <a:spcPct val="120000"/>
              </a:lnSpc>
              <a:spcBef>
                <a:spcPts val="0"/>
              </a:spcBef>
              <a:buNone/>
            </a:pPr>
            <a:r>
              <a:rPr lang="en-IN" sz="6400" dirty="0"/>
              <a:t>Founded in 1998</a:t>
            </a:r>
          </a:p>
          <a:p>
            <a:pPr marL="0" indent="0" algn="ctr">
              <a:lnSpc>
                <a:spcPct val="120000"/>
              </a:lnSpc>
              <a:spcBef>
                <a:spcPts val="0"/>
              </a:spcBef>
              <a:buNone/>
            </a:pPr>
            <a:r>
              <a:rPr lang="en-IN" sz="6400" dirty="0"/>
              <a:t>Actively engaged in building open source community</a:t>
            </a:r>
          </a:p>
          <a:p>
            <a:pPr marL="0" indent="0" algn="ctr">
              <a:lnSpc>
                <a:spcPct val="120000"/>
              </a:lnSpc>
              <a:spcBef>
                <a:spcPts val="0"/>
              </a:spcBef>
              <a:buNone/>
            </a:pPr>
            <a:r>
              <a:rPr lang="en-IN" sz="6400" dirty="0"/>
              <a:t>(https://opensource.org/)</a:t>
            </a:r>
          </a:p>
          <a:p>
            <a:pPr marL="0" indent="0" algn="ctr">
              <a:lnSpc>
                <a:spcPct val="120000"/>
              </a:lnSpc>
              <a:spcBef>
                <a:spcPts val="0"/>
              </a:spcBef>
              <a:buNone/>
            </a:pPr>
            <a:r>
              <a:rPr lang="en-IN" sz="6400" dirty="0"/>
              <a:t>2014 version of logo - from Simon Phipps</a:t>
            </a:r>
          </a:p>
          <a:p>
            <a:pPr marL="0" indent="0" algn="ctr">
              <a:lnSpc>
                <a:spcPct val="120000"/>
              </a:lnSpc>
              <a:spcBef>
                <a:spcPts val="0"/>
              </a:spcBef>
              <a:buNone/>
            </a:pPr>
            <a:r>
              <a:rPr lang="en-IN" sz="6400" dirty="0"/>
              <a:t>(</a:t>
            </a:r>
            <a:r>
              <a:rPr lang="en-IN" sz="6400" dirty="0">
                <a:hlinkClick r:id="rId2"/>
              </a:rPr>
              <a:t>https://commons.wikimedia.org/wiki/File:Opensource.svg</a:t>
            </a:r>
            <a:r>
              <a:rPr lang="en-IN" sz="6400" dirty="0"/>
              <a:t>)</a:t>
            </a:r>
          </a:p>
          <a:p>
            <a:pPr marL="0" indent="0" algn="ctr">
              <a:lnSpc>
                <a:spcPct val="120000"/>
              </a:lnSpc>
              <a:spcBef>
                <a:spcPts val="0"/>
              </a:spcBef>
              <a:buNone/>
            </a:pPr>
            <a:endParaRPr lang="en-IN" sz="6400" dirty="0"/>
          </a:p>
          <a:p>
            <a:pPr marL="0" indent="0" algn="ctr">
              <a:lnSpc>
                <a:spcPct val="120000"/>
              </a:lnSpc>
              <a:spcBef>
                <a:spcPts val="0"/>
              </a:spcBef>
              <a:buNone/>
            </a:pPr>
            <a:r>
              <a:rPr lang="en-IN" sz="6400" dirty="0"/>
              <a:t>India FOSS: </a:t>
            </a:r>
            <a:r>
              <a:rPr lang="en-IN" sz="6400" b="1" dirty="0">
                <a:hlinkClick r:id="rId3"/>
              </a:rPr>
              <a:t>https://indiafoss.net/</a:t>
            </a:r>
            <a:r>
              <a:rPr lang="en-IN" sz="6400" b="1" dirty="0"/>
              <a:t> </a:t>
            </a:r>
            <a:r>
              <a:rPr lang="en-US" sz="6400" dirty="0"/>
              <a:t>[</a:t>
            </a:r>
            <a:r>
              <a:rPr lang="en-US" sz="6600" b="0" i="0" dirty="0">
                <a:solidFill>
                  <a:srgbClr val="CCCCCC"/>
                </a:solidFill>
                <a:effectLst/>
                <a:latin typeface="Inter"/>
              </a:rPr>
              <a:t>Portal to organize and participate in free and open source software, hardware, and open data conferences in India under the FOSS United Foundation.]</a:t>
            </a:r>
            <a:endParaRPr lang="en-US" sz="6400" dirty="0"/>
          </a:p>
        </p:txBody>
      </p:sp>
      <p:sp>
        <p:nvSpPr>
          <p:cNvPr id="4" name="Text Placeholder 3"/>
          <p:cNvSpPr>
            <a:spLocks noGrp="1"/>
          </p:cNvSpPr>
          <p:nvPr>
            <p:ph type="body" sz="quarter" idx="14"/>
          </p:nvPr>
        </p:nvSpPr>
        <p:spPr>
          <a:xfrm>
            <a:off x="329247" y="1143001"/>
            <a:ext cx="11196956" cy="395287"/>
          </a:xfrm>
        </p:spPr>
        <p:txBody>
          <a:bodyPr/>
          <a:lstStyle/>
          <a:p>
            <a:endParaRPr lang="en-US"/>
          </a:p>
        </p:txBody>
      </p:sp>
      <p:sp>
        <p:nvSpPr>
          <p:cNvPr id="5" name="Title 4"/>
          <p:cNvSpPr>
            <a:spLocks noGrp="1"/>
          </p:cNvSpPr>
          <p:nvPr>
            <p:ph type="title"/>
          </p:nvPr>
        </p:nvSpPr>
        <p:spPr/>
        <p:txBody>
          <a:bodyPr/>
          <a:lstStyle/>
          <a:p>
            <a:r>
              <a:rPr lang="en-US" dirty="0"/>
              <a:t>Open Source Initiative</a:t>
            </a:r>
          </a:p>
        </p:txBody>
      </p:sp>
      <p:pic>
        <p:nvPicPr>
          <p:cNvPr id="7" name="Picture 6"/>
          <p:cNvPicPr>
            <a:picLocks noChangeAspect="1"/>
          </p:cNvPicPr>
          <p:nvPr/>
        </p:nvPicPr>
        <p:blipFill>
          <a:blip r:embed="rId4"/>
          <a:stretch>
            <a:fillRect/>
          </a:stretch>
        </p:blipFill>
        <p:spPr>
          <a:xfrm>
            <a:off x="5105400" y="1538288"/>
            <a:ext cx="1416525" cy="2019301"/>
          </a:xfrm>
          <a:prstGeom prst="rect">
            <a:avLst/>
          </a:prstGeom>
        </p:spPr>
      </p:pic>
    </p:spTree>
    <p:extLst>
      <p:ext uri="{BB962C8B-B14F-4D97-AF65-F5344CB8AC3E}">
        <p14:creationId xmlns:p14="http://schemas.microsoft.com/office/powerpoint/2010/main" val="1691293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Open Source Software?</a:t>
            </a:r>
          </a:p>
        </p:txBody>
      </p:sp>
      <p:sp>
        <p:nvSpPr>
          <p:cNvPr id="3" name="Text Placeholder 2"/>
          <p:cNvSpPr>
            <a:spLocks noGrp="1"/>
          </p:cNvSpPr>
          <p:nvPr>
            <p:ph type="body" sz="quarter" idx="13"/>
          </p:nvPr>
        </p:nvSpPr>
        <p:spPr>
          <a:xfrm>
            <a:off x="857739" y="1600201"/>
            <a:ext cx="10160000" cy="4571999"/>
          </a:xfrm>
        </p:spPr>
        <p:txBody>
          <a:bodyPr>
            <a:normAutofit/>
          </a:bodyPr>
          <a:lstStyle/>
          <a:p>
            <a:pPr>
              <a:lnSpc>
                <a:spcPct val="150000"/>
              </a:lnSpc>
              <a:spcBef>
                <a:spcPts val="0"/>
              </a:spcBef>
            </a:pPr>
            <a:r>
              <a:rPr lang="en-IN" dirty="0"/>
              <a:t>The word “open source” refers to something users or people can use, modify and share since it is publicly available </a:t>
            </a:r>
          </a:p>
          <a:p>
            <a:pPr lvl="1">
              <a:lnSpc>
                <a:spcPct val="150000"/>
              </a:lnSpc>
              <a:spcBef>
                <a:spcPts val="0"/>
              </a:spcBef>
            </a:pPr>
            <a:r>
              <a:rPr lang="en-IN" dirty="0"/>
              <a:t>free of cost </a:t>
            </a:r>
          </a:p>
          <a:p>
            <a:pPr lvl="1">
              <a:lnSpc>
                <a:spcPct val="150000"/>
              </a:lnSpc>
              <a:spcBef>
                <a:spcPts val="0"/>
              </a:spcBef>
            </a:pPr>
            <a:r>
              <a:rPr lang="en-IN" dirty="0"/>
              <a:t>with uncontrolled accessibility</a:t>
            </a:r>
          </a:p>
          <a:p>
            <a:pPr>
              <a:lnSpc>
                <a:spcPct val="150000"/>
              </a:lnSpc>
              <a:spcBef>
                <a:spcPts val="0"/>
              </a:spcBef>
            </a:pPr>
            <a:endParaRPr lang="en-IN" dirty="0"/>
          </a:p>
          <a:p>
            <a:pPr>
              <a:lnSpc>
                <a:spcPct val="150000"/>
              </a:lnSpc>
              <a:spcBef>
                <a:spcPts val="0"/>
              </a:spcBef>
            </a:pPr>
            <a:r>
              <a:rPr lang="en-IN" dirty="0"/>
              <a:t>Open source software is the software with its source code being publically available for anyone to use, edit, inspect, modify, and distribute.</a:t>
            </a:r>
          </a:p>
          <a:p>
            <a:pPr>
              <a:lnSpc>
                <a:spcPct val="150000"/>
              </a:lnSpc>
              <a:spcBef>
                <a:spcPts val="0"/>
              </a:spcBef>
            </a:pPr>
            <a:endParaRPr lang="en-IN" dirty="0"/>
          </a:p>
          <a:p>
            <a:pPr>
              <a:lnSpc>
                <a:spcPct val="150000"/>
              </a:lnSpc>
              <a:spcBef>
                <a:spcPts val="0"/>
              </a:spcBef>
            </a:pPr>
            <a:r>
              <a:rPr lang="en-IN" dirty="0"/>
              <a:t>Programmers may use source code or may work to improvise an already existing source code by adding features to it, identifying and fixing bugs or enhancing it in some other form.</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987542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Examples of Open Source Software</a:t>
            </a:r>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4268993407"/>
              </p:ext>
            </p:extLst>
          </p:nvPr>
        </p:nvGraphicFramePr>
        <p:xfrm>
          <a:off x="685800" y="1538288"/>
          <a:ext cx="9689855" cy="4079240"/>
        </p:xfrm>
        <a:graphic>
          <a:graphicData uri="http://schemas.openxmlformats.org/drawingml/2006/table">
            <a:tbl>
              <a:tblPr firstRow="1" bandRow="1">
                <a:tableStyleId>{5C22544A-7EE6-4342-B048-85BDC9FD1C3A}</a:tableStyleId>
              </a:tblPr>
              <a:tblGrid>
                <a:gridCol w="4419600">
                  <a:extLst>
                    <a:ext uri="{9D8B030D-6E8A-4147-A177-3AD203B41FA5}">
                      <a16:colId xmlns:a16="http://schemas.microsoft.com/office/drawing/2014/main" val="3371480328"/>
                    </a:ext>
                  </a:extLst>
                </a:gridCol>
                <a:gridCol w="5270255">
                  <a:extLst>
                    <a:ext uri="{9D8B030D-6E8A-4147-A177-3AD203B41FA5}">
                      <a16:colId xmlns:a16="http://schemas.microsoft.com/office/drawing/2014/main" val="1736751011"/>
                    </a:ext>
                  </a:extLst>
                </a:gridCol>
              </a:tblGrid>
              <a:tr h="370840">
                <a:tc>
                  <a:txBody>
                    <a:bodyPr/>
                    <a:lstStyle/>
                    <a:p>
                      <a:r>
                        <a:rPr lang="en-IN" sz="1800" b="1" kern="1200" dirty="0">
                          <a:solidFill>
                            <a:schemeClr val="lt1"/>
                          </a:solidFill>
                          <a:latin typeface="+mn-lt"/>
                          <a:ea typeface="+mn-ea"/>
                          <a:cs typeface="+mn-cs"/>
                        </a:rPr>
                        <a:t>Categories of Software</a:t>
                      </a:r>
                    </a:p>
                  </a:txBody>
                  <a:tcPr/>
                </a:tc>
                <a:tc>
                  <a:txBody>
                    <a:bodyPr/>
                    <a:lstStyle/>
                    <a:p>
                      <a:r>
                        <a:rPr lang="en-IN" dirty="0"/>
                        <a:t>Open Source Software</a:t>
                      </a:r>
                    </a:p>
                  </a:txBody>
                  <a:tcPr/>
                </a:tc>
                <a:extLst>
                  <a:ext uri="{0D108BD9-81ED-4DB2-BD59-A6C34878D82A}">
                    <a16:rowId xmlns:a16="http://schemas.microsoft.com/office/drawing/2014/main" val="391968007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Programming Languages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rPr>
                        <a:t>PHP, Python, Java</a:t>
                      </a:r>
                    </a:p>
                  </a:txBody>
                  <a:tcPr/>
                </a:tc>
                <a:extLst>
                  <a:ext uri="{0D108BD9-81ED-4DB2-BD59-A6C34878D82A}">
                    <a16:rowId xmlns:a16="http://schemas.microsoft.com/office/drawing/2014/main" val="873854210"/>
                  </a:ext>
                </a:extLst>
              </a:tr>
              <a:tr h="370840">
                <a:tc>
                  <a:txBody>
                    <a:bodyPr/>
                    <a:lstStyle/>
                    <a:p>
                      <a:r>
                        <a:rPr lang="en-IN" dirty="0">
                          <a:solidFill>
                            <a:srgbClr val="000099"/>
                          </a:solidFill>
                        </a:rPr>
                        <a:t>Presentation Software</a:t>
                      </a:r>
                    </a:p>
                  </a:txBody>
                  <a:tcPr/>
                </a:tc>
                <a:tc>
                  <a:txBody>
                    <a:bodyPr/>
                    <a:lstStyle/>
                    <a:p>
                      <a:r>
                        <a:rPr lang="en-IN" dirty="0" err="1">
                          <a:solidFill>
                            <a:schemeClr val="tx1"/>
                          </a:solidFill>
                        </a:rPr>
                        <a:t>Libre</a:t>
                      </a:r>
                      <a:r>
                        <a:rPr lang="en-IN" dirty="0">
                          <a:solidFill>
                            <a:schemeClr val="tx1"/>
                          </a:solidFill>
                        </a:rPr>
                        <a:t> office’s Impress, Apache office’s Impress</a:t>
                      </a:r>
                    </a:p>
                  </a:txBody>
                  <a:tcPr/>
                </a:tc>
                <a:extLst>
                  <a:ext uri="{0D108BD9-81ED-4DB2-BD59-A6C34878D82A}">
                    <a16:rowId xmlns:a16="http://schemas.microsoft.com/office/drawing/2014/main" val="2272667579"/>
                  </a:ext>
                </a:extLst>
              </a:tr>
              <a:tr h="370840">
                <a:tc>
                  <a:txBody>
                    <a:bodyPr/>
                    <a:lstStyle/>
                    <a:p>
                      <a:r>
                        <a:rPr lang="en-IN" dirty="0">
                          <a:solidFill>
                            <a:srgbClr val="000099"/>
                          </a:solidFill>
                        </a:rPr>
                        <a:t>Communication Software</a:t>
                      </a:r>
                    </a:p>
                  </a:txBody>
                  <a:tcPr/>
                </a:tc>
                <a:tc>
                  <a:txBody>
                    <a:bodyPr/>
                    <a:lstStyle/>
                    <a:p>
                      <a:r>
                        <a:rPr lang="en-IN" dirty="0" err="1">
                          <a:solidFill>
                            <a:schemeClr val="tx1"/>
                          </a:solidFill>
                        </a:rPr>
                        <a:t>FreeSWITCH</a:t>
                      </a:r>
                      <a:r>
                        <a:rPr lang="en-IN" dirty="0">
                          <a:solidFill>
                            <a:schemeClr val="tx1"/>
                          </a:solidFill>
                        </a:rPr>
                        <a:t>, </a:t>
                      </a:r>
                      <a:r>
                        <a:rPr lang="en-IN" dirty="0" err="1">
                          <a:solidFill>
                            <a:schemeClr val="tx1"/>
                          </a:solidFill>
                        </a:rPr>
                        <a:t>openPBX</a:t>
                      </a:r>
                      <a:r>
                        <a:rPr lang="en-IN" dirty="0">
                          <a:solidFill>
                            <a:schemeClr val="tx1"/>
                          </a:solidFill>
                        </a:rPr>
                        <a:t>, Thunderbird</a:t>
                      </a:r>
                    </a:p>
                  </a:txBody>
                  <a:tcPr/>
                </a:tc>
                <a:extLst>
                  <a:ext uri="{0D108BD9-81ED-4DB2-BD59-A6C34878D82A}">
                    <a16:rowId xmlns:a16="http://schemas.microsoft.com/office/drawing/2014/main" val="32963258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Content Management System</a:t>
                      </a:r>
                    </a:p>
                  </a:txBody>
                  <a:tcPr/>
                </a:tc>
                <a:tc>
                  <a:txBody>
                    <a:bodyPr/>
                    <a:lstStyle/>
                    <a:p>
                      <a:r>
                        <a:rPr lang="en-IN" dirty="0">
                          <a:solidFill>
                            <a:schemeClr val="tx1"/>
                          </a:solidFill>
                        </a:rPr>
                        <a:t>Joomla, PHP-Nuke, WordPress</a:t>
                      </a:r>
                    </a:p>
                  </a:txBody>
                  <a:tcPr/>
                </a:tc>
                <a:extLst>
                  <a:ext uri="{0D108BD9-81ED-4DB2-BD59-A6C34878D82A}">
                    <a16:rowId xmlns:a16="http://schemas.microsoft.com/office/drawing/2014/main" val="30551553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Operating Systems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rPr>
                        <a:t>Fedora, Ubuntu, Linux, FreeBSD, </a:t>
                      </a:r>
                      <a:r>
                        <a:rPr lang="en-IN" dirty="0" err="1">
                          <a:solidFill>
                            <a:schemeClr val="tx1"/>
                          </a:solidFill>
                        </a:rPr>
                        <a:t>OpenBSD</a:t>
                      </a:r>
                      <a:endParaRPr lang="en-IN" dirty="0">
                        <a:solidFill>
                          <a:schemeClr val="tx1"/>
                        </a:solidFill>
                      </a:endParaRPr>
                    </a:p>
                  </a:txBody>
                  <a:tcPr/>
                </a:tc>
                <a:extLst>
                  <a:ext uri="{0D108BD9-81ED-4DB2-BD59-A6C34878D82A}">
                    <a16:rowId xmlns:a16="http://schemas.microsoft.com/office/drawing/2014/main" val="1128005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Databases</a:t>
                      </a:r>
                    </a:p>
                  </a:txBody>
                  <a:tcPr/>
                </a:tc>
                <a:tc>
                  <a:txBody>
                    <a:bodyPr/>
                    <a:lstStyle/>
                    <a:p>
                      <a:r>
                        <a:rPr lang="en-US" dirty="0">
                          <a:solidFill>
                            <a:schemeClr val="tx1"/>
                          </a:solidFill>
                        </a:rPr>
                        <a:t>MySQL</a:t>
                      </a:r>
                      <a:r>
                        <a:rPr lang="en-IN" dirty="0">
                          <a:solidFill>
                            <a:schemeClr val="tx1"/>
                          </a:solidFill>
                        </a:rPr>
                        <a:t>, PostgreSQL </a:t>
                      </a:r>
                    </a:p>
                  </a:txBody>
                  <a:tcPr/>
                </a:tc>
                <a:extLst>
                  <a:ext uri="{0D108BD9-81ED-4DB2-BD59-A6C34878D82A}">
                    <a16:rowId xmlns:a16="http://schemas.microsoft.com/office/drawing/2014/main" val="356843024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Web Design Software</a:t>
                      </a:r>
                    </a:p>
                  </a:txBody>
                  <a:tcPr/>
                </a:tc>
                <a:tc>
                  <a:txBody>
                    <a:bodyPr/>
                    <a:lstStyle/>
                    <a:p>
                      <a:r>
                        <a:rPr lang="en-IN" dirty="0">
                          <a:solidFill>
                            <a:schemeClr val="tx1"/>
                          </a:solidFill>
                        </a:rPr>
                        <a:t>Brackets, Adobe Dreamweaver, GIMP</a:t>
                      </a:r>
                    </a:p>
                  </a:txBody>
                  <a:tcPr/>
                </a:tc>
                <a:extLst>
                  <a:ext uri="{0D108BD9-81ED-4DB2-BD59-A6C34878D82A}">
                    <a16:rowId xmlns:a16="http://schemas.microsoft.com/office/drawing/2014/main" val="252637436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Web Browsers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rPr>
                        <a:t>Mozilla Firefox, Chromium, Arena</a:t>
                      </a:r>
                    </a:p>
                  </a:txBody>
                  <a:tcPr/>
                </a:tc>
                <a:extLst>
                  <a:ext uri="{0D108BD9-81ED-4DB2-BD59-A6C34878D82A}">
                    <a16:rowId xmlns:a16="http://schemas.microsoft.com/office/drawing/2014/main" val="209021645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Source code management/Version control</a:t>
                      </a:r>
                    </a:p>
                  </a:txBody>
                  <a:tcPr/>
                </a:tc>
                <a:tc>
                  <a:txBody>
                    <a:bodyPr/>
                    <a:lstStyle/>
                    <a:p>
                      <a:r>
                        <a:rPr lang="en-US" dirty="0" err="1">
                          <a:solidFill>
                            <a:schemeClr val="tx1"/>
                          </a:solidFill>
                        </a:rPr>
                        <a:t>Git</a:t>
                      </a:r>
                      <a:r>
                        <a:rPr lang="en-US" dirty="0">
                          <a:solidFill>
                            <a:schemeClr val="tx1"/>
                          </a:solidFill>
                        </a:rPr>
                        <a:t>, GitHub, Mercurial, Subversion</a:t>
                      </a:r>
                      <a:endParaRPr lang="en-IN" dirty="0">
                        <a:solidFill>
                          <a:schemeClr val="tx1"/>
                        </a:solidFill>
                      </a:endParaRPr>
                    </a:p>
                  </a:txBody>
                  <a:tcPr/>
                </a:tc>
                <a:extLst>
                  <a:ext uri="{0D108BD9-81ED-4DB2-BD59-A6C34878D82A}">
                    <a16:rowId xmlns:a16="http://schemas.microsoft.com/office/drawing/2014/main" val="55065579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solidFill>
                            <a:srgbClr val="000099"/>
                          </a:solidFill>
                        </a:rPr>
                        <a:t>Application Servers</a:t>
                      </a:r>
                    </a:p>
                  </a:txBody>
                  <a:tcPr/>
                </a:tc>
                <a:tc>
                  <a:txBody>
                    <a:bodyPr/>
                    <a:lstStyle/>
                    <a:p>
                      <a:r>
                        <a:rPr lang="en-US" dirty="0" err="1">
                          <a:solidFill>
                            <a:schemeClr val="tx1"/>
                          </a:solidFill>
                        </a:rPr>
                        <a:t>JBoss</a:t>
                      </a:r>
                      <a:r>
                        <a:rPr lang="en-US" dirty="0">
                          <a:solidFill>
                            <a:schemeClr val="tx1"/>
                          </a:solidFill>
                        </a:rPr>
                        <a:t>, Tomcat, Glassfish, </a:t>
                      </a:r>
                      <a:r>
                        <a:rPr lang="en-IN" b="0" dirty="0"/>
                        <a:t>WebSphere</a:t>
                      </a:r>
                      <a:endParaRPr lang="en-IN" b="0" dirty="0">
                        <a:solidFill>
                          <a:schemeClr val="tx1"/>
                        </a:solidFill>
                      </a:endParaRPr>
                    </a:p>
                  </a:txBody>
                  <a:tcPr/>
                </a:tc>
                <a:extLst>
                  <a:ext uri="{0D108BD9-81ED-4DB2-BD59-A6C34878D82A}">
                    <a16:rowId xmlns:a16="http://schemas.microsoft.com/office/drawing/2014/main" val="1051002594"/>
                  </a:ext>
                </a:extLst>
              </a:tr>
            </a:tbl>
          </a:graphicData>
        </a:graphic>
      </p:graphicFrame>
    </p:spTree>
    <p:extLst>
      <p:ext uri="{BB962C8B-B14F-4D97-AF65-F5344CB8AC3E}">
        <p14:creationId xmlns:p14="http://schemas.microsoft.com/office/powerpoint/2010/main" val="1918288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Open Source Software?</a:t>
            </a:r>
          </a:p>
        </p:txBody>
      </p:sp>
      <p:sp>
        <p:nvSpPr>
          <p:cNvPr id="3" name="Text Placeholder 2"/>
          <p:cNvSpPr>
            <a:spLocks noGrp="1"/>
          </p:cNvSpPr>
          <p:nvPr>
            <p:ph type="body" sz="quarter" idx="13"/>
          </p:nvPr>
        </p:nvSpPr>
        <p:spPr>
          <a:xfrm>
            <a:off x="857739" y="1600201"/>
            <a:ext cx="10160000" cy="4343399"/>
          </a:xfrm>
        </p:spPr>
        <p:txBody>
          <a:bodyPr>
            <a:normAutofit/>
          </a:bodyPr>
          <a:lstStyle/>
          <a:p>
            <a:pPr marL="0" indent="0">
              <a:lnSpc>
                <a:spcPct val="150000"/>
              </a:lnSpc>
              <a:buNone/>
            </a:pPr>
            <a:r>
              <a:rPr lang="en-IN" sz="1400" dirty="0"/>
              <a:t>From Wikipedia </a:t>
            </a:r>
          </a:p>
          <a:p>
            <a:pPr marL="0" indent="0">
              <a:lnSpc>
                <a:spcPct val="150000"/>
              </a:lnSpc>
              <a:buNone/>
            </a:pPr>
            <a:r>
              <a:rPr lang="en-IN" sz="1400" dirty="0"/>
              <a:t>(https://en.wikipedia.org/wiki/Open-source_software):</a:t>
            </a:r>
          </a:p>
          <a:p>
            <a:pPr>
              <a:lnSpc>
                <a:spcPct val="150000"/>
              </a:lnSpc>
            </a:pPr>
            <a:r>
              <a:rPr lang="en-IN" dirty="0"/>
              <a:t>Open-source software (OSS) is a type of computer software in which source code is released under a license,</a:t>
            </a:r>
          </a:p>
          <a:p>
            <a:pPr>
              <a:lnSpc>
                <a:spcPct val="150000"/>
              </a:lnSpc>
            </a:pPr>
            <a:r>
              <a:rPr lang="en-IN" dirty="0"/>
              <a:t>in which the copyright holder grants users the rights to use, study, change, and distribute the software to anyone and for any purpose.</a:t>
            </a:r>
          </a:p>
          <a:p>
            <a:pPr>
              <a:lnSpc>
                <a:spcPct val="150000"/>
              </a:lnSpc>
            </a:pPr>
            <a:r>
              <a:rPr lang="en-IN" dirty="0"/>
              <a:t>Open-source software is usually developed in a collaborative public manner. </a:t>
            </a:r>
          </a:p>
          <a:p>
            <a:pPr>
              <a:lnSpc>
                <a:spcPct val="150000"/>
              </a:lnSpc>
            </a:pPr>
            <a:r>
              <a:rPr lang="en-IN" dirty="0"/>
              <a:t>Open-source software is a prominent example of open collaboration.</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6925869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1916</TotalTime>
  <Words>2049</Words>
  <Application>Microsoft Office PowerPoint</Application>
  <PresentationFormat>Widescreen</PresentationFormat>
  <Paragraphs>207</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Helvetica</vt:lpstr>
      <vt:lpstr>Helvetica Light</vt:lpstr>
      <vt:lpstr>Inter</vt:lpstr>
      <vt:lpstr>Office Theme</vt:lpstr>
      <vt:lpstr>What is Open Source?</vt:lpstr>
      <vt:lpstr>Free Software [ Free, Free Free!!!!]</vt:lpstr>
      <vt:lpstr>PowerPoint Presentation</vt:lpstr>
      <vt:lpstr>PowerPoint Presentation</vt:lpstr>
      <vt:lpstr>What is Open Source?</vt:lpstr>
      <vt:lpstr>Open Source Initiative</vt:lpstr>
      <vt:lpstr>What is Open Source Software?</vt:lpstr>
      <vt:lpstr>Examples of Open Source Software</vt:lpstr>
      <vt:lpstr>What is Open Source Software?</vt:lpstr>
      <vt:lpstr>What is Proprietary Software?</vt:lpstr>
      <vt:lpstr>What is Proprietary Software?</vt:lpstr>
      <vt:lpstr>Examples of Proprietary Software</vt:lpstr>
      <vt:lpstr>More on Proprietary Software</vt:lpstr>
      <vt:lpstr>Principles of Open Source Software</vt:lpstr>
      <vt:lpstr>Principles of Open Source Software</vt:lpstr>
      <vt:lpstr>Principles of Open Source Software</vt:lpstr>
      <vt:lpstr>Advantages of OSS</vt:lpstr>
      <vt:lpstr>Advantages of OSS</vt:lpstr>
      <vt:lpstr>Disadvantages of OSS</vt:lpstr>
      <vt:lpstr>Is Open Source Software actually free?</vt:lpstr>
      <vt:lpstr>Is Open Source Software actually free?</vt:lpstr>
      <vt:lpstr>History of Open Source Software</vt:lpstr>
      <vt:lpstr>History of Open Source Software</vt:lpstr>
      <vt:lpstr>History of Open Source Software</vt:lpstr>
      <vt:lpstr>History of Open Source Software</vt:lpstr>
      <vt:lpstr>History of Open Source Software</vt:lpstr>
      <vt:lpstr>History of Open Source Software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Sunilkumar Teggihalli</cp:lastModifiedBy>
  <cp:revision>228</cp:revision>
  <dcterms:created xsi:type="dcterms:W3CDTF">2018-10-16T06:13:57Z</dcterms:created>
  <dcterms:modified xsi:type="dcterms:W3CDTF">2023-08-24T08:23:18Z</dcterms:modified>
</cp:coreProperties>
</file>

<file path=docProps/thumbnail.jpeg>
</file>